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88" r:id="rId3"/>
    <p:sldId id="290" r:id="rId4"/>
    <p:sldId id="291" r:id="rId5"/>
    <p:sldId id="292" r:id="rId6"/>
    <p:sldId id="293" r:id="rId7"/>
    <p:sldId id="294" r:id="rId8"/>
    <p:sldId id="289" r:id="rId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31E"/>
    <a:srgbClr val="004C86"/>
    <a:srgbClr val="A6CE39"/>
    <a:srgbClr val="C8C8C8"/>
    <a:srgbClr val="B4B4B4"/>
    <a:srgbClr val="D9D9D9"/>
    <a:srgbClr val="CFCFCF"/>
    <a:srgbClr val="E7E7E7"/>
    <a:srgbClr val="969696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66" autoAdjust="0"/>
    <p:restoredTop sz="94614" autoAdjust="0"/>
  </p:normalViewPr>
  <p:slideViewPr>
    <p:cSldViewPr snapToGrid="0">
      <p:cViewPr varScale="1">
        <p:scale>
          <a:sx n="108" d="100"/>
          <a:sy n="108" d="100"/>
        </p:scale>
        <p:origin x="1152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-1590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6A52E-4417-4E27-9758-92D08BBC558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A4955-3250-4C52-AD3C-DF6C06AC8C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46642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17F555-C859-41F8-956C-88E96E80F91D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B0E10-8B42-4B4E-BA4A-503F89590C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993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개체 틀 1"/>
          <p:cNvSpPr>
            <a:spLocks noGrp="1"/>
          </p:cNvSpPr>
          <p:nvPr userDrawn="1">
            <p:ph type="title"/>
          </p:nvPr>
        </p:nvSpPr>
        <p:spPr>
          <a:xfrm>
            <a:off x="578105" y="1037804"/>
            <a:ext cx="64643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800" b="1" spc="-150">
                <a:solidFill>
                  <a:srgbClr val="004C86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2" name="부제목 2"/>
          <p:cNvSpPr>
            <a:spLocks noGrp="1"/>
          </p:cNvSpPr>
          <p:nvPr userDrawn="1">
            <p:ph type="subTitle" idx="1"/>
          </p:nvPr>
        </p:nvSpPr>
        <p:spPr>
          <a:xfrm>
            <a:off x="578105" y="2088895"/>
            <a:ext cx="6489700" cy="558800"/>
          </a:xfrm>
        </p:spPr>
        <p:txBody>
          <a:bodyPr>
            <a:normAutofit/>
          </a:bodyPr>
          <a:lstStyle>
            <a:lvl1pPr marL="0" indent="0" algn="l">
              <a:buNone/>
              <a:defRPr sz="2000" b="0">
                <a:solidFill>
                  <a:srgbClr val="A6CE3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pic>
        <p:nvPicPr>
          <p:cNvPr id="18" name="그림 17" descr="하이리온2-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" y="6240009"/>
            <a:ext cx="9143973" cy="393191"/>
          </a:xfrm>
          <a:prstGeom prst="rect">
            <a:avLst/>
          </a:prstGeom>
        </p:spPr>
      </p:pic>
      <p:grpSp>
        <p:nvGrpSpPr>
          <p:cNvPr id="28" name="그룹 27"/>
          <p:cNvGrpSpPr/>
          <p:nvPr userDrawn="1"/>
        </p:nvGrpSpPr>
        <p:grpSpPr>
          <a:xfrm>
            <a:off x="5793207" y="2109960"/>
            <a:ext cx="2581275" cy="3695700"/>
            <a:chOff x="5793207" y="2109960"/>
            <a:chExt cx="2581275" cy="3695700"/>
          </a:xfrm>
        </p:grpSpPr>
        <p:sp>
          <p:nvSpPr>
            <p:cNvPr id="25" name="타원 24"/>
            <p:cNvSpPr/>
            <p:nvPr userDrawn="1"/>
          </p:nvSpPr>
          <p:spPr>
            <a:xfrm>
              <a:off x="6581954" y="4728055"/>
              <a:ext cx="1719207" cy="38559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4" name="그림 23" descr="하이리온2-02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5793207" y="2109960"/>
              <a:ext cx="2581275" cy="369570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하이리온2-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" y="6240009"/>
            <a:ext cx="9143973" cy="393191"/>
          </a:xfrm>
          <a:prstGeom prst="rect">
            <a:avLst/>
          </a:prstGeom>
        </p:spPr>
      </p:pic>
      <p:pic>
        <p:nvPicPr>
          <p:cNvPr id="26" name="그림 25" descr="하이리온2-0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69205" y="550843"/>
            <a:ext cx="1219200" cy="1371600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"/>
          <p:cNvSpPr>
            <a:spLocks noGrp="1"/>
          </p:cNvSpPr>
          <p:nvPr>
            <p:ph type="title" hasCustomPrompt="1"/>
          </p:nvPr>
        </p:nvSpPr>
        <p:spPr>
          <a:xfrm>
            <a:off x="527088" y="393894"/>
            <a:ext cx="3771900" cy="422028"/>
          </a:xfrm>
        </p:spPr>
        <p:txBody>
          <a:bodyPr>
            <a:normAutofit/>
          </a:bodyPr>
          <a:lstStyle>
            <a:lvl1pPr algn="l">
              <a:defRPr sz="1900" b="1">
                <a:solidFill>
                  <a:srgbClr val="96969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r>
              <a:rPr lang="ko-KR" altLang="en-US" dirty="0"/>
              <a:t>제목 텍스트 스타일</a:t>
            </a:r>
          </a:p>
        </p:txBody>
      </p:sp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 descr="하이리온2-04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9526" y="5212079"/>
            <a:ext cx="1249701" cy="1522437"/>
          </a:xfrm>
          <a:prstGeom prst="rect">
            <a:avLst/>
          </a:prstGeom>
        </p:spPr>
      </p:pic>
      <p:grpSp>
        <p:nvGrpSpPr>
          <p:cNvPr id="20" name="그룹 19"/>
          <p:cNvGrpSpPr/>
          <p:nvPr userDrawn="1"/>
        </p:nvGrpSpPr>
        <p:grpSpPr>
          <a:xfrm>
            <a:off x="0" y="393894"/>
            <a:ext cx="9144000" cy="422028"/>
            <a:chOff x="0" y="337618"/>
            <a:chExt cx="9144000" cy="534576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4304714" y="337618"/>
              <a:ext cx="483928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0" y="337618"/>
              <a:ext cx="39389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0" y="337618"/>
              <a:ext cx="9144000" cy="534576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8" name="부제목 5"/>
          <p:cNvSpPr>
            <a:spLocks noGrp="1"/>
          </p:cNvSpPr>
          <p:nvPr userDrawn="1">
            <p:ph type="subTitle" idx="10" hasCustomPrompt="1"/>
          </p:nvPr>
        </p:nvSpPr>
        <p:spPr>
          <a:xfrm>
            <a:off x="5918200" y="149896"/>
            <a:ext cx="3073530" cy="266284"/>
          </a:xfrm>
        </p:spPr>
        <p:txBody>
          <a:bodyPr>
            <a:normAutofit/>
          </a:bodyPr>
          <a:lstStyle>
            <a:lvl1pPr algn="r">
              <a:buNone/>
              <a:defRPr sz="110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r>
              <a:rPr lang="en-US" altLang="ko-KR" sz="1200" dirty="0"/>
              <a:t> </a:t>
            </a:r>
            <a:r>
              <a:rPr lang="ko-KR" altLang="en-US" sz="1200" dirty="0"/>
              <a:t>교무처 학사팀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"/>
          <p:cNvSpPr>
            <a:spLocks noGrp="1"/>
          </p:cNvSpPr>
          <p:nvPr>
            <p:ph type="title" hasCustomPrompt="1"/>
          </p:nvPr>
        </p:nvSpPr>
        <p:spPr>
          <a:xfrm>
            <a:off x="527088" y="393894"/>
            <a:ext cx="3771900" cy="422028"/>
          </a:xfrm>
        </p:spPr>
        <p:txBody>
          <a:bodyPr>
            <a:normAutofit/>
          </a:bodyPr>
          <a:lstStyle>
            <a:lvl1pPr algn="l">
              <a:defRPr sz="1900" b="1">
                <a:solidFill>
                  <a:srgbClr val="96969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r>
              <a:rPr lang="ko-KR" altLang="en-US" dirty="0"/>
              <a:t>제목 텍스트 스타일</a:t>
            </a:r>
          </a:p>
        </p:txBody>
      </p:sp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0" y="393894"/>
            <a:ext cx="9144000" cy="422028"/>
            <a:chOff x="0" y="337618"/>
            <a:chExt cx="9144000" cy="534576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4304714" y="337618"/>
              <a:ext cx="483928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0" y="337618"/>
              <a:ext cx="39389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0" y="337618"/>
              <a:ext cx="9144000" cy="534576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8" name="부제목 5"/>
          <p:cNvSpPr>
            <a:spLocks noGrp="1"/>
          </p:cNvSpPr>
          <p:nvPr userDrawn="1">
            <p:ph type="subTitle" idx="10" hasCustomPrompt="1"/>
          </p:nvPr>
        </p:nvSpPr>
        <p:spPr>
          <a:xfrm>
            <a:off x="5918200" y="149896"/>
            <a:ext cx="3073530" cy="266284"/>
          </a:xfrm>
        </p:spPr>
        <p:txBody>
          <a:bodyPr>
            <a:normAutofit/>
          </a:bodyPr>
          <a:lstStyle>
            <a:lvl1pPr algn="r">
              <a:buNone/>
              <a:defRPr sz="1100">
                <a:solidFill>
                  <a:srgbClr val="004C86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defRPr>
            </a:lvl1pPr>
          </a:lstStyle>
          <a:p>
            <a:r>
              <a:rPr lang="en-US" altLang="ko-KR" sz="1200" dirty="0"/>
              <a:t>ERICA </a:t>
            </a:r>
            <a:r>
              <a:rPr lang="ko-KR" altLang="en-US" sz="1200" dirty="0"/>
              <a:t>교무처 학사팀</a:t>
            </a:r>
          </a:p>
        </p:txBody>
      </p:sp>
    </p:spTree>
    <p:extLst>
      <p:ext uri="{BB962C8B-B14F-4D97-AF65-F5344CB8AC3E}">
        <p14:creationId xmlns:p14="http://schemas.microsoft.com/office/powerpoint/2010/main" val="2966565881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구역 머리글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텍스트 개체 틀 16"/>
          <p:cNvSpPr>
            <a:spLocks noGrp="1"/>
          </p:cNvSpPr>
          <p:nvPr userDrawn="1">
            <p:ph type="body" sz="quarter" idx="10"/>
          </p:nvPr>
        </p:nvSpPr>
        <p:spPr>
          <a:xfrm>
            <a:off x="1346471" y="5821683"/>
            <a:ext cx="4622800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pic>
        <p:nvPicPr>
          <p:cNvPr id="18" name="그림 17" descr="하이리온2-06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3234" y="1880571"/>
            <a:ext cx="3743325" cy="781050"/>
          </a:xfrm>
          <a:prstGeom prst="rect">
            <a:avLst/>
          </a:prstGeom>
        </p:spPr>
      </p:pic>
      <p:pic>
        <p:nvPicPr>
          <p:cNvPr id="20" name="그림 19" descr="하이리온2-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6007" y="5562915"/>
            <a:ext cx="1533525" cy="666750"/>
          </a:xfrm>
          <a:prstGeom prst="rect">
            <a:avLst/>
          </a:prstGeom>
        </p:spPr>
      </p:pic>
      <p:pic>
        <p:nvPicPr>
          <p:cNvPr id="23" name="그림 22" descr="하이리온2-07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781807" y="4749364"/>
            <a:ext cx="3905250" cy="1438275"/>
          </a:xfrm>
          <a:prstGeom prst="rect">
            <a:avLst/>
          </a:prstGeom>
        </p:spPr>
      </p:pic>
      <p:pic>
        <p:nvPicPr>
          <p:cNvPr id="29" name="그림 28" descr="하이리온2-0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4939" y="1641886"/>
            <a:ext cx="1971675" cy="3619500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구역 머리글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텍스트 개체 틀 16"/>
          <p:cNvSpPr>
            <a:spLocks noGrp="1"/>
          </p:cNvSpPr>
          <p:nvPr userDrawn="1">
            <p:ph type="body" sz="quarter" idx="10"/>
          </p:nvPr>
        </p:nvSpPr>
        <p:spPr>
          <a:xfrm>
            <a:off x="1346471" y="5821683"/>
            <a:ext cx="4622800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pic>
        <p:nvPicPr>
          <p:cNvPr id="18" name="그림 17" descr="하이리온2-06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3234" y="1880571"/>
            <a:ext cx="3743325" cy="781050"/>
          </a:xfrm>
          <a:prstGeom prst="rect">
            <a:avLst/>
          </a:prstGeom>
        </p:spPr>
      </p:pic>
      <p:pic>
        <p:nvPicPr>
          <p:cNvPr id="20" name="그림 19" descr="하이리온2-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6007" y="5562915"/>
            <a:ext cx="1533525" cy="666750"/>
          </a:xfrm>
          <a:prstGeom prst="rect">
            <a:avLst/>
          </a:prstGeom>
        </p:spPr>
      </p:pic>
      <p:pic>
        <p:nvPicPr>
          <p:cNvPr id="23" name="그림 22" descr="하이리온2-07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781807" y="4749364"/>
            <a:ext cx="3905250" cy="1438275"/>
          </a:xfrm>
          <a:prstGeom prst="rect">
            <a:avLst/>
          </a:prstGeom>
        </p:spPr>
      </p:pic>
      <p:pic>
        <p:nvPicPr>
          <p:cNvPr id="29" name="그림 28" descr="하이리온2-0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4939" y="1641886"/>
            <a:ext cx="1971675" cy="3619500"/>
          </a:xfrm>
          <a:prstGeom prst="rect">
            <a:avLst/>
          </a:prstGeom>
        </p:spPr>
      </p:pic>
      <p:pic>
        <p:nvPicPr>
          <p:cNvPr id="9" name="그림 8" descr="하이리온1-07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428500" y="5639680"/>
            <a:ext cx="1691091" cy="162604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6F35E17-D0AC-4361-B14C-309B078D802D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0C07E18-9F45-4AE5-A522-8C0A17298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950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6F35E17-D0AC-4361-B14C-309B078D802D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0C07E18-9F45-4AE5-A522-8C0A17298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0471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517A9-1FA0-4FAB-92EF-3E6F3BDE73AE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B24EA-AB9A-4AAE-A7D6-B5534FF00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65" r:id="rId4"/>
    <p:sldLayoutId id="2147483654" r:id="rId5"/>
    <p:sldLayoutId id="2147483662" r:id="rId6"/>
    <p:sldLayoutId id="2147483663" r:id="rId7"/>
    <p:sldLayoutId id="2147483664" r:id="rId8"/>
  </p:sldLayoutIdLst>
  <p:transition>
    <p:fade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57" b="31383"/>
          <a:stretch/>
        </p:blipFill>
        <p:spPr>
          <a:xfrm>
            <a:off x="563855" y="1995434"/>
            <a:ext cx="2913689" cy="964624"/>
          </a:xfrm>
          <a:prstGeom prst="rect">
            <a:avLst/>
          </a:prstGeom>
        </p:spPr>
      </p:pic>
      <p:sp>
        <p:nvSpPr>
          <p:cNvPr id="10" name="모서리가 둥근 사각형 설명선 9"/>
          <p:cNvSpPr/>
          <p:nvPr/>
        </p:nvSpPr>
        <p:spPr>
          <a:xfrm>
            <a:off x="6857833" y="1991775"/>
            <a:ext cx="1906438" cy="1152525"/>
          </a:xfrm>
          <a:prstGeom prst="wedgeRoundRectCallout">
            <a:avLst>
              <a:gd name="adj1" fmla="val -31536"/>
              <a:gd name="adj2" fmla="val 68285"/>
              <a:gd name="adj3" fmla="val 16667"/>
            </a:avLst>
          </a:prstGeom>
          <a:solidFill>
            <a:srgbClr val="2056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졸업을 앞둔 마지막 학기의 학생들은 졸업 가능 여부를 직접 확인합니다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2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1003682" y="2401892"/>
            <a:ext cx="5588383" cy="15537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800" b="1" kern="1200" spc="-150">
                <a:solidFill>
                  <a:srgbClr val="004C8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500" spc="-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2024</a:t>
            </a:r>
            <a:r>
              <a:rPr lang="ko-KR" altLang="en-US" sz="3500" spc="-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년 </a:t>
            </a:r>
            <a:r>
              <a:rPr lang="en-US" altLang="ko-KR" sz="3500" spc="-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8</a:t>
            </a:r>
            <a:r>
              <a:rPr lang="ko-KR" altLang="en-US" sz="3500" spc="-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월 졸업을 위한</a:t>
            </a:r>
            <a:br>
              <a:rPr lang="en-US" altLang="ko-KR" sz="4400" spc="-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</a:br>
            <a:r>
              <a:rPr lang="ko-KR" altLang="en-US" sz="6000" spc="-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졸업요건 사전 확인</a:t>
            </a:r>
            <a:r>
              <a:rPr lang="en-US" altLang="ko-KR" sz="3600" b="0" spc="-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3600" b="0" spc="-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학생용</a:t>
            </a:r>
            <a:r>
              <a:rPr lang="en-US" altLang="ko-KR" sz="3600" b="0" spc="-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3600" b="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직선 연결선 18"/>
          <p:cNvCxnSpPr/>
          <p:nvPr/>
        </p:nvCxnSpPr>
        <p:spPr>
          <a:xfrm>
            <a:off x="4503433" y="3892732"/>
            <a:ext cx="8707" cy="18723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/>
          <p:cNvCxnSpPr/>
          <p:nvPr/>
        </p:nvCxnSpPr>
        <p:spPr>
          <a:xfrm>
            <a:off x="7429513" y="3892732"/>
            <a:ext cx="8707" cy="18723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743201" y="748938"/>
            <a:ext cx="3344185" cy="523220"/>
          </a:xfrm>
          <a:prstGeom prst="rect">
            <a:avLst/>
          </a:prstGeom>
          <a:solidFill>
            <a:srgbClr val="A6CE39"/>
          </a:solidFill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28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 사전 확인</a:t>
            </a:r>
            <a:r>
              <a:rPr lang="en-US" altLang="ko-KR" sz="28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 </a:t>
            </a:r>
            <a:r>
              <a:rPr lang="ko-KR" altLang="en-US" sz="28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이란</a:t>
            </a:r>
            <a:r>
              <a:rPr lang="en-US" altLang="ko-KR" sz="28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?</a:t>
            </a:r>
            <a:endParaRPr lang="ko-KR" altLang="en-US" sz="28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7921" y="1489166"/>
            <a:ext cx="63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최종 완료 전 미 충족된 졸업조건을 반영하기 위해</a:t>
            </a:r>
            <a:r>
              <a:rPr lang="en-US" altLang="ko-KR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</a:t>
            </a:r>
            <a:r>
              <a:rPr lang="ko-KR" altLang="en-US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졸업예정자가 졸업기준을 확인하고</a:t>
            </a:r>
            <a:r>
              <a:rPr lang="en-US" altLang="ko-KR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‘</a:t>
            </a:r>
            <a:r>
              <a:rPr lang="ko-KR" altLang="en-US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졸업사정필독사항</a:t>
            </a:r>
            <a:r>
              <a:rPr lang="en-US" altLang="ko-KR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</a:t>
            </a:r>
            <a:r>
              <a:rPr lang="ko-KR" altLang="en-US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을 전산에서 확인하는 과정</a:t>
            </a:r>
            <a:endParaRPr lang="en-US" altLang="ko-KR" sz="16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통상 마지막 학기 개강 직후</a:t>
            </a:r>
            <a:r>
              <a:rPr lang="en-US" altLang="ko-KR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~</a:t>
            </a:r>
            <a:r>
              <a:rPr lang="ko-KR" altLang="en-US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정정기간 사이에 진행</a:t>
            </a:r>
            <a:endParaRPr lang="en-US" altLang="ko-KR" sz="16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72343" y="5274773"/>
            <a:ext cx="2445363" cy="307777"/>
          </a:xfrm>
          <a:prstGeom prst="rect">
            <a:avLst/>
          </a:prstGeom>
          <a:solidFill>
            <a:srgbClr val="F7931E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졸업요건 및 수강 현황 점검</a:t>
            </a:r>
          </a:p>
        </p:txBody>
      </p:sp>
      <p:sp>
        <p:nvSpPr>
          <p:cNvPr id="5" name="타원 4"/>
          <p:cNvSpPr/>
          <p:nvPr/>
        </p:nvSpPr>
        <p:spPr>
          <a:xfrm>
            <a:off x="1758507" y="3823064"/>
            <a:ext cx="1105988" cy="1105988"/>
          </a:xfrm>
          <a:prstGeom prst="ellipse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직접</a:t>
            </a:r>
            <a:endParaRPr lang="en-US" altLang="ko-KR" sz="14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전산</a:t>
            </a:r>
            <a:r>
              <a:rPr lang="ko-KR" altLang="en-US" sz="14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endParaRPr lang="en-US" altLang="ko-KR" sz="14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4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조회</a:t>
            </a:r>
          </a:p>
        </p:txBody>
      </p:sp>
      <p:sp>
        <p:nvSpPr>
          <p:cNvPr id="6" name="타원 5"/>
          <p:cNvSpPr/>
          <p:nvPr/>
        </p:nvSpPr>
        <p:spPr>
          <a:xfrm>
            <a:off x="3204134" y="3823064"/>
            <a:ext cx="1105988" cy="1105988"/>
          </a:xfrm>
          <a:prstGeom prst="ellipse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전산</a:t>
            </a:r>
            <a:endParaRPr lang="en-US" altLang="ko-KR" sz="14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확인</a:t>
            </a:r>
            <a:endParaRPr lang="en-US" altLang="ko-KR" sz="1400" b="1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4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처리</a:t>
            </a:r>
          </a:p>
        </p:txBody>
      </p:sp>
      <p:sp>
        <p:nvSpPr>
          <p:cNvPr id="7" name="타원 6"/>
          <p:cNvSpPr/>
          <p:nvPr/>
        </p:nvSpPr>
        <p:spPr>
          <a:xfrm>
            <a:off x="4693305" y="3823064"/>
            <a:ext cx="1105988" cy="1105988"/>
          </a:xfrm>
          <a:prstGeom prst="ellipse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400" dirty="0" err="1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필요시</a:t>
            </a:r>
            <a:r>
              <a:rPr lang="en-US" altLang="ko-KR" sz="14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</a:p>
          <a:p>
            <a:pPr algn="ctr"/>
            <a:r>
              <a:rPr lang="ko-KR" altLang="en-US" sz="14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전화</a:t>
            </a:r>
            <a:endParaRPr lang="en-US" altLang="ko-KR" sz="14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문의</a:t>
            </a:r>
          </a:p>
        </p:txBody>
      </p:sp>
      <p:sp>
        <p:nvSpPr>
          <p:cNvPr id="8" name="타원 7"/>
          <p:cNvSpPr/>
          <p:nvPr/>
        </p:nvSpPr>
        <p:spPr>
          <a:xfrm>
            <a:off x="6159820" y="3823064"/>
            <a:ext cx="1105988" cy="1105988"/>
          </a:xfrm>
          <a:prstGeom prst="ellipse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마지막학기</a:t>
            </a:r>
            <a:endParaRPr lang="en-US" altLang="ko-KR" sz="14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진행</a:t>
            </a:r>
          </a:p>
        </p:txBody>
      </p:sp>
      <p:cxnSp>
        <p:nvCxnSpPr>
          <p:cNvPr id="10" name="직선 화살표 연결선 9"/>
          <p:cNvCxnSpPr>
            <a:stCxn id="5" idx="6"/>
            <a:endCxn id="6" idx="2"/>
          </p:cNvCxnSpPr>
          <p:nvPr/>
        </p:nvCxnSpPr>
        <p:spPr>
          <a:xfrm>
            <a:off x="2864495" y="4376058"/>
            <a:ext cx="339639" cy="0"/>
          </a:xfrm>
          <a:prstGeom prst="straightConnector1">
            <a:avLst/>
          </a:prstGeom>
          <a:ln w="76200">
            <a:solidFill>
              <a:srgbClr val="C8C8C8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>
            <a:stCxn id="6" idx="6"/>
            <a:endCxn id="7" idx="2"/>
          </p:cNvCxnSpPr>
          <p:nvPr/>
        </p:nvCxnSpPr>
        <p:spPr>
          <a:xfrm>
            <a:off x="4310122" y="4376058"/>
            <a:ext cx="383183" cy="0"/>
          </a:xfrm>
          <a:prstGeom prst="straightConnector1">
            <a:avLst/>
          </a:prstGeom>
          <a:ln w="76200">
            <a:solidFill>
              <a:srgbClr val="C8C8C8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7" idx="6"/>
            <a:endCxn id="8" idx="2"/>
          </p:cNvCxnSpPr>
          <p:nvPr/>
        </p:nvCxnSpPr>
        <p:spPr>
          <a:xfrm>
            <a:off x="5799293" y="4376058"/>
            <a:ext cx="360527" cy="0"/>
          </a:xfrm>
          <a:prstGeom prst="straightConnector1">
            <a:avLst/>
          </a:prstGeom>
          <a:ln w="76200">
            <a:solidFill>
              <a:srgbClr val="C8C8C8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605227" y="3823064"/>
            <a:ext cx="8706" cy="18210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1359005" y="5765074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개강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105340" y="5765074"/>
            <a:ext cx="7681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 정정</a:t>
            </a:r>
          </a:p>
        </p:txBody>
      </p:sp>
      <p:sp>
        <p:nvSpPr>
          <p:cNvPr id="50" name="직사각형 49"/>
          <p:cNvSpPr/>
          <p:nvPr/>
        </p:nvSpPr>
        <p:spPr>
          <a:xfrm>
            <a:off x="391886" y="3823064"/>
            <a:ext cx="1036320" cy="1821041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</a:t>
            </a:r>
            <a:endParaRPr lang="en-US" altLang="ko-KR" sz="16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6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예정자의</a:t>
            </a:r>
            <a:endParaRPr lang="en-US" altLang="ko-KR" sz="16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endParaRPr lang="en-US" altLang="ko-KR" sz="16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6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마지막</a:t>
            </a:r>
            <a:endParaRPr lang="en-US" altLang="ko-KR" sz="16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6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학기</a:t>
            </a:r>
            <a:endParaRPr lang="en-US" altLang="ko-KR" sz="16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7573471" y="3823064"/>
            <a:ext cx="1105988" cy="1105988"/>
          </a:xfrm>
          <a:prstGeom prst="ellipse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본</a:t>
            </a:r>
            <a:endParaRPr lang="en-US" altLang="ko-KR" sz="1400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400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</a:t>
            </a:r>
            <a:endParaRPr lang="en-US" altLang="ko-KR" sz="1400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400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사정</a:t>
            </a:r>
            <a:endParaRPr lang="ko-KR" altLang="en-US" sz="1400" b="1" dirty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cxnSp>
        <p:nvCxnSpPr>
          <p:cNvPr id="63" name="직선 화살표 연결선 62"/>
          <p:cNvCxnSpPr/>
          <p:nvPr/>
        </p:nvCxnSpPr>
        <p:spPr>
          <a:xfrm>
            <a:off x="7210082" y="4376058"/>
            <a:ext cx="360527" cy="0"/>
          </a:xfrm>
          <a:prstGeom prst="straightConnector1">
            <a:avLst/>
          </a:prstGeom>
          <a:ln w="76200">
            <a:solidFill>
              <a:srgbClr val="C8C8C8"/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7074701" y="5765074"/>
            <a:ext cx="7681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학기 종강</a:t>
            </a:r>
          </a:p>
        </p:txBody>
      </p:sp>
    </p:spTree>
    <p:extLst>
      <p:ext uri="{BB962C8B-B14F-4D97-AF65-F5344CB8AC3E}">
        <p14:creationId xmlns:p14="http://schemas.microsoft.com/office/powerpoint/2010/main" val="2269767134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62" y="1519730"/>
            <a:ext cx="7436164" cy="4266547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졸업사정 조회 </a:t>
            </a:r>
            <a:r>
              <a:rPr lang="en-US" altLang="ko-KR" dirty="0"/>
              <a:t>: </a:t>
            </a:r>
            <a:r>
              <a:rPr lang="ko-KR" altLang="en-US" dirty="0"/>
              <a:t>주전공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7" y="1084995"/>
            <a:ext cx="8292669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로그인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 조회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주전공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제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전공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예시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437010" y="2840125"/>
            <a:ext cx="1959376" cy="2877971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58857" y="5718096"/>
            <a:ext cx="21585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졸업필독사항확인 체크항목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191" y="2262280"/>
            <a:ext cx="654771" cy="654771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439" y="2251026"/>
            <a:ext cx="654771" cy="654771"/>
          </a:xfrm>
          <a:prstGeom prst="rect">
            <a:avLst/>
          </a:prstGeom>
        </p:spPr>
      </p:pic>
      <p:sp>
        <p:nvSpPr>
          <p:cNvPr id="16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7587210" y="1002906"/>
            <a:ext cx="1512396" cy="906691"/>
          </a:xfrm>
          <a:prstGeom prst="wedgeRectCallout">
            <a:avLst>
              <a:gd name="adj1" fmla="val -58380"/>
              <a:gd name="adj2" fmla="val 139639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[</a:t>
            </a: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주의</a:t>
            </a:r>
            <a:r>
              <a:rPr lang="en-US" altLang="ko-KR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] </a:t>
            </a: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수강학점이 기록되어 있으나</a:t>
            </a:r>
            <a:r>
              <a:rPr lang="en-US" altLang="ko-KR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</a:p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이수학점에는 포함되어 있지 않습니다</a:t>
            </a:r>
            <a:r>
              <a:rPr lang="en-US" altLang="ko-KR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1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2475681" y="5718096"/>
            <a:ext cx="1401502" cy="906691"/>
          </a:xfrm>
          <a:prstGeom prst="wedgeRectCallout">
            <a:avLst>
              <a:gd name="adj1" fmla="val -14186"/>
              <a:gd name="adj2" fmla="val -168746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교양영역 </a:t>
            </a:r>
            <a:endParaRPr lang="en-US" altLang="ko-KR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총 배당학점과</a:t>
            </a:r>
            <a:endParaRPr lang="en-US" altLang="ko-KR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지정핵심영역의 </a:t>
            </a:r>
            <a:endParaRPr lang="en-US" altLang="ko-KR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학점 비교 확인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621980" y="1425827"/>
            <a:ext cx="794718" cy="3074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751162" y="1785668"/>
            <a:ext cx="3856008" cy="3351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3765550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졸업사정 조회 </a:t>
            </a:r>
            <a:r>
              <a:rPr lang="en-US" altLang="ko-KR" dirty="0"/>
              <a:t>: </a:t>
            </a:r>
            <a:r>
              <a:rPr lang="ko-KR" altLang="en-US" dirty="0"/>
              <a:t>선수강</a:t>
            </a:r>
            <a:r>
              <a:rPr lang="en-US" altLang="ko-KR" dirty="0"/>
              <a:t>/</a:t>
            </a:r>
            <a:r>
              <a:rPr lang="ko-KR" altLang="en-US" dirty="0"/>
              <a:t>미필과목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4905" y="1083316"/>
            <a:ext cx="8292669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로그인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 조회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선수강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미필과목 조회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예시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4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5" y="1534465"/>
            <a:ext cx="9120572" cy="3980125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6" name="직사각형 5"/>
          <p:cNvSpPr/>
          <p:nvPr/>
        </p:nvSpPr>
        <p:spPr>
          <a:xfrm>
            <a:off x="101511" y="4692863"/>
            <a:ext cx="9007360" cy="831679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CC2E822-B4F9-40D5-92DD-BC901C8DE3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219" y="4209586"/>
            <a:ext cx="560038" cy="562866"/>
          </a:xfrm>
          <a:prstGeom prst="rect">
            <a:avLst/>
          </a:prstGeom>
        </p:spPr>
      </p:pic>
      <p:sp>
        <p:nvSpPr>
          <p:cNvPr id="8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7239130" y="2851843"/>
            <a:ext cx="1512396" cy="1023472"/>
          </a:xfrm>
          <a:prstGeom prst="wedgeRectCallout">
            <a:avLst>
              <a:gd name="adj1" fmla="val -72423"/>
              <a:gd name="adj2" fmla="val 94896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클릭하면</a:t>
            </a:r>
            <a:endParaRPr lang="en-US" altLang="ko-KR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하단에 이수여부 </a:t>
            </a:r>
            <a:endParaRPr lang="en-US" altLang="ko-KR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세부내역 확인 가능</a:t>
            </a:r>
          </a:p>
        </p:txBody>
      </p:sp>
    </p:spTree>
    <p:extLst>
      <p:ext uri="{BB962C8B-B14F-4D97-AF65-F5344CB8AC3E}">
        <p14:creationId xmlns:p14="http://schemas.microsoft.com/office/powerpoint/2010/main" val="2760814270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졸업사정 조회 </a:t>
            </a:r>
            <a:r>
              <a:rPr lang="en-US" altLang="ko-KR" dirty="0"/>
              <a:t>: </a:t>
            </a:r>
            <a:r>
              <a:rPr lang="ko-KR" altLang="en-US" dirty="0"/>
              <a:t>기타전공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7" y="1084995"/>
            <a:ext cx="8150989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로그인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 조회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제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전공 등 선택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예시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4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7" y="1626924"/>
            <a:ext cx="7553029" cy="3166285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292" y="1299538"/>
            <a:ext cx="654771" cy="65477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549" y="3145060"/>
            <a:ext cx="654771" cy="654771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635726" y="2573033"/>
            <a:ext cx="1254033" cy="3965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CC2E822-B4F9-40D5-92DD-BC901C8DE3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842" y="2755255"/>
            <a:ext cx="560038" cy="562866"/>
          </a:xfrm>
          <a:prstGeom prst="rect">
            <a:avLst/>
          </a:prstGeom>
        </p:spPr>
      </p:pic>
      <p:sp>
        <p:nvSpPr>
          <p:cNvPr id="10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5059681" y="5104899"/>
            <a:ext cx="1964646" cy="1052061"/>
          </a:xfrm>
          <a:prstGeom prst="wedgeRectCallout">
            <a:avLst>
              <a:gd name="adj1" fmla="val 58287"/>
              <a:gd name="adj2" fmla="val -94319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[</a:t>
            </a: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주의</a:t>
            </a:r>
            <a:r>
              <a:rPr lang="en-US" altLang="ko-KR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] </a:t>
            </a: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수강내역이 기록되어 있지 않으므로</a:t>
            </a:r>
            <a:r>
              <a:rPr lang="en-US" altLang="ko-KR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잔여학점에 대한 수강내역을 </a:t>
            </a:r>
            <a:r>
              <a:rPr lang="en-US" altLang="ko-KR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신청내역</a:t>
            </a:r>
            <a:r>
              <a:rPr lang="en-US" altLang="ko-KR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＇</a:t>
            </a: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에서 한번 더 확인 필요</a:t>
            </a:r>
          </a:p>
        </p:txBody>
      </p:sp>
    </p:spTree>
    <p:extLst>
      <p:ext uri="{BB962C8B-B14F-4D97-AF65-F5344CB8AC3E}">
        <p14:creationId xmlns:p14="http://schemas.microsoft.com/office/powerpoint/2010/main" val="838103697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6" y="1572717"/>
            <a:ext cx="7074057" cy="344995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졸업사정 조회 </a:t>
            </a:r>
            <a:r>
              <a:rPr lang="en-US" altLang="ko-KR" dirty="0"/>
              <a:t>: </a:t>
            </a:r>
            <a:r>
              <a:rPr lang="ko-KR" altLang="en-US" dirty="0"/>
              <a:t>기타전공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7" y="1084995"/>
            <a:ext cx="8268684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로그인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신청내역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수업코드클릭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강의 계획서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제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전공의 이수구분 확인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348343" y="2185850"/>
            <a:ext cx="896983" cy="2799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2190940" y="5331322"/>
            <a:ext cx="5341974" cy="1052061"/>
          </a:xfrm>
          <a:prstGeom prst="wedgeRectCallout">
            <a:avLst>
              <a:gd name="adj1" fmla="val 4687"/>
              <a:gd name="adj2" fmla="val 5013"/>
            </a:avLst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제</a:t>
            </a:r>
            <a:r>
              <a:rPr lang="en-US" altLang="ko-KR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</a:t>
            </a: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전공의 경우 수강내역이 기록되어 있지 않으므로 </a:t>
            </a:r>
            <a:r>
              <a:rPr lang="en-US" altLang="ko-KR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신청내역</a:t>
            </a:r>
            <a:r>
              <a:rPr lang="en-US" altLang="ko-KR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＇</a:t>
            </a: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에서 수강 내역을 확인해야 하며</a:t>
            </a:r>
            <a:r>
              <a:rPr lang="en-US" altLang="ko-KR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</a:t>
            </a: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수업코드를 클릭하면 다전공 관련 신청 과목에 대한  이수구분을 알 수 있습니다</a:t>
            </a:r>
            <a:r>
              <a:rPr lang="en-US" altLang="ko-KR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4981303" y="3196044"/>
            <a:ext cx="1158240" cy="2873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368957" y="4251568"/>
            <a:ext cx="992554" cy="859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780004" y="4249584"/>
            <a:ext cx="992554" cy="859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780004" y="4446894"/>
            <a:ext cx="992554" cy="859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684330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졸업필독사항 확인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6" y="1084995"/>
            <a:ext cx="8277737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로그인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졸업사정조회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졸업필독사항확인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– </a:t>
            </a:r>
            <a:r>
              <a:rPr lang="ko-KR" altLang="en-US" sz="14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체크</a:t>
            </a:r>
            <a:r>
              <a:rPr lang="en-US" altLang="ko-KR" sz="14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4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저장</a:t>
            </a:r>
          </a:p>
        </p:txBody>
      </p:sp>
      <p:sp>
        <p:nvSpPr>
          <p:cNvPr id="10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4062282" y="1444921"/>
            <a:ext cx="4609291" cy="1612525"/>
          </a:xfrm>
          <a:prstGeom prst="wedgeRectCallout">
            <a:avLst>
              <a:gd name="adj1" fmla="val 5128"/>
              <a:gd name="adj2" fmla="val 15474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졸업필독사항 확인 버튼 클릭</a:t>
            </a:r>
            <a:endParaRPr lang="en-US" altLang="ko-KR" sz="12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팝업 </a:t>
            </a:r>
            <a:r>
              <a:rPr lang="en-US" altLang="ko-KR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졸업필독사항</a:t>
            </a:r>
            <a:r>
              <a:rPr lang="en-US" altLang="ko-KR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＇</a:t>
            </a: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확인</a:t>
            </a:r>
            <a:endParaRPr lang="en-US" altLang="ko-KR" sz="12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각 항목 확인 후 우측 체크박스에 체크</a:t>
            </a:r>
            <a:endParaRPr lang="en-US" altLang="ko-KR" sz="12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모두 체크 완료 후 </a:t>
            </a:r>
            <a:r>
              <a:rPr lang="en-US" altLang="ko-KR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저장</a:t>
            </a:r>
            <a:r>
              <a:rPr lang="en-US" altLang="ko-KR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 </a:t>
            </a:r>
            <a:r>
              <a:rPr lang="ko-KR" altLang="en-US" sz="12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버튼 클릭</a:t>
            </a:r>
            <a:endParaRPr lang="en-US" altLang="ko-KR" sz="12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u="sng" dirty="0" err="1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필독사항</a:t>
            </a:r>
            <a:r>
              <a:rPr lang="ko-KR" altLang="en-US" sz="1200" u="sng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미 처리 시 졸업요건 </a:t>
            </a:r>
            <a:r>
              <a:rPr lang="ko-KR" altLang="en-US" sz="1200" u="sng" dirty="0" err="1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미숙지로</a:t>
            </a:r>
            <a:r>
              <a:rPr lang="ko-KR" altLang="en-US" sz="1200" u="sng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인한</a:t>
            </a:r>
            <a:endParaRPr lang="en-US" altLang="ko-KR" sz="1200" u="sng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</a:t>
            </a:r>
            <a:r>
              <a:rPr lang="ko-KR" altLang="en-US" sz="1200" u="sng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 불가 상황 등의 불이익이 발생할 수 있습니다</a:t>
            </a:r>
            <a:r>
              <a:rPr lang="en-US" altLang="ko-KR" sz="1200" u="sng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r>
              <a:rPr lang="ko-KR" altLang="en-US" sz="1200" u="sng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7" y="1444921"/>
            <a:ext cx="3483282" cy="2711496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1628503" y="2492997"/>
            <a:ext cx="896983" cy="2799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ACC2E822-B4F9-40D5-92DD-BC901C8DE3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38" y="2620389"/>
            <a:ext cx="560038" cy="562866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ACC2E822-B4F9-40D5-92DD-BC901C8DE3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928" y="6206439"/>
            <a:ext cx="560038" cy="56286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038" y="3057446"/>
            <a:ext cx="6619875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200059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졸업사정 조회하기</a:t>
            </a:r>
            <a:r>
              <a:rPr lang="en-US" altLang="ko-KR" dirty="0"/>
              <a:t>(</a:t>
            </a:r>
            <a:r>
              <a:rPr lang="ko-KR" altLang="en-US" dirty="0"/>
              <a:t>참고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4" name="그림 3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059C24D0-1DA4-46BF-B0FB-5737A4D2F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8" y="1437105"/>
            <a:ext cx="4383108" cy="3378916"/>
          </a:xfrm>
          <a:prstGeom prst="rect">
            <a:avLst/>
          </a:prstGeom>
        </p:spPr>
      </p:pic>
      <p:pic>
        <p:nvPicPr>
          <p:cNvPr id="5" name="그림 4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17FE9400-AB48-46A2-88C0-6604202FEB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953" y="2333366"/>
            <a:ext cx="5825965" cy="4148793"/>
          </a:xfrm>
          <a:prstGeom prst="rect">
            <a:avLst/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707163" y="2573033"/>
            <a:ext cx="792162" cy="2455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E8E4E34-F961-4DD8-AC5B-670E948CD7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368" y="2669860"/>
            <a:ext cx="560038" cy="56286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ACC2E822-B4F9-40D5-92DD-BC901C8DE3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111" y="5018651"/>
            <a:ext cx="560038" cy="5628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458857" y="1084995"/>
            <a:ext cx="4992017" cy="307777"/>
          </a:xfrm>
          <a:prstGeom prst="rect">
            <a:avLst/>
          </a:prstGeom>
          <a:solidFill>
            <a:srgbClr val="A6CE3A"/>
          </a:solidFill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HY-in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로그인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MY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홈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성적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졸업사정조회 </a:t>
            </a:r>
            <a:r>
              <a:rPr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졸업사정조회</a:t>
            </a:r>
          </a:p>
        </p:txBody>
      </p:sp>
      <p:sp>
        <p:nvSpPr>
          <p:cNvPr id="10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1215914" y="5826033"/>
            <a:ext cx="1512396" cy="656125"/>
          </a:xfrm>
          <a:prstGeom prst="wedgeRectCallout">
            <a:avLst>
              <a:gd name="adj1" fmla="val 144659"/>
              <a:gd name="adj2" fmla="val -168666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각 항목 클릭하면</a:t>
            </a:r>
            <a:endParaRPr lang="en-US" altLang="ko-KR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하단에 세부 내용</a:t>
            </a:r>
            <a:endParaRPr lang="en-US" altLang="ko-KR" sz="1200" dirty="0">
              <a:solidFill>
                <a:srgbClr val="00457E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확인 가능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4B053DC-C47E-48E6-BFEA-9D37AFF8CFE4}"/>
              </a:ext>
            </a:extLst>
          </p:cNvPr>
          <p:cNvSpPr/>
          <p:nvPr/>
        </p:nvSpPr>
        <p:spPr>
          <a:xfrm>
            <a:off x="4125277" y="3003796"/>
            <a:ext cx="792162" cy="2455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사각형 설명선 4">
            <a:extLst>
              <a:ext uri="{FF2B5EF4-FFF2-40B4-BE49-F238E27FC236}">
                <a16:creationId xmlns:a16="http://schemas.microsoft.com/office/drawing/2014/main" id="{51BBE5E4-FF53-4A77-B563-DECFF7253897}"/>
              </a:ext>
            </a:extLst>
          </p:cNvPr>
          <p:cNvSpPr/>
          <p:nvPr/>
        </p:nvSpPr>
        <p:spPr>
          <a:xfrm>
            <a:off x="5450874" y="2100990"/>
            <a:ext cx="1512396" cy="534205"/>
          </a:xfrm>
          <a:prstGeom prst="wedgeRectCallout">
            <a:avLst>
              <a:gd name="adj1" fmla="val -78500"/>
              <a:gd name="adj2" fmla="val 148075"/>
            </a:avLst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주전공</a:t>
            </a:r>
            <a:r>
              <a:rPr lang="en-US" altLang="ko-KR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200" dirty="0">
                <a:solidFill>
                  <a:srgbClr val="00457E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기타 전공 구분하여 조회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CA8980-AA4B-434A-BF5F-14AB19CA3344}"/>
              </a:ext>
            </a:extLst>
          </p:cNvPr>
          <p:cNvSpPr txBox="1"/>
          <p:nvPr/>
        </p:nvSpPr>
        <p:spPr>
          <a:xfrm>
            <a:off x="5424747" y="1084995"/>
            <a:ext cx="3573211" cy="307777"/>
          </a:xfrm>
          <a:prstGeom prst="rect">
            <a:avLst/>
          </a:prstGeom>
          <a:solidFill>
            <a:srgbClr val="F7931E"/>
          </a:solidFill>
        </p:spPr>
        <p:txBody>
          <a:bodyPr wrap="square" rtlCol="0">
            <a:noAutofit/>
          </a:bodyPr>
          <a:lstStyle/>
          <a:p>
            <a:pPr algn="ctr"/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수강신청 이외 포탈 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MY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홈 메뉴에서도 가능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4735902" y="3424687"/>
            <a:ext cx="1466490" cy="862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0736243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2515</TotalTime>
  <Words>330</Words>
  <Application>Microsoft Office PowerPoint</Application>
  <PresentationFormat>화면 슬라이드 쇼(4:3)</PresentationFormat>
  <Paragraphs>63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KoPub돋움체 Medium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졸업사정 조회 : 주전공</vt:lpstr>
      <vt:lpstr>졸업사정 조회 : 선수강/미필과목</vt:lpstr>
      <vt:lpstr>졸업사정 조회 : 기타전공</vt:lpstr>
      <vt:lpstr>졸업사정 조회 : 기타전공</vt:lpstr>
      <vt:lpstr>졸업필독사항 확인</vt:lpstr>
      <vt:lpstr>졸업사정 조회하기(참고)</vt:lpstr>
    </vt:vector>
  </TitlesOfParts>
  <Company>한양대학교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hyupc</dc:creator>
  <cp:lastModifiedBy>ParkEunbyeol</cp:lastModifiedBy>
  <cp:revision>228</cp:revision>
  <cp:lastPrinted>2022-08-19T01:54:54Z</cp:lastPrinted>
  <dcterms:created xsi:type="dcterms:W3CDTF">2011-12-15T05:20:41Z</dcterms:created>
  <dcterms:modified xsi:type="dcterms:W3CDTF">2024-02-20T02:28:15Z</dcterms:modified>
</cp:coreProperties>
</file>