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64" r:id="rId4"/>
    <p:sldId id="266" r:id="rId5"/>
    <p:sldId id="267" r:id="rId6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CF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55C225D-6AAA-1F80-4112-6CC37DAA01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ECC98FA-D460-0E94-8D67-0BC1802ABB1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pPr>
              <a:defRPr/>
            </a:pPr>
            <a:fld id="{48DB2CA2-ACC4-48FE-9FAC-5B4CA5CE094B}" type="datetimeFigureOut">
              <a:rPr lang="ko-KR" altLang="en-US"/>
              <a:pPr>
                <a:defRPr/>
              </a:pPr>
              <a:t>2023-02-21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28602166-2422-30FD-0BB3-7BC3B2149CF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5" tIns="45638" rIns="91275" bIns="45638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350B6E17-6542-3189-32B1-C0B8E47AB0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275" tIns="45638" rIns="91275" bIns="45638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C6FBD75-059E-C484-0F07-D5C32D9D8E6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FD2C47E-8E37-AA25-4BB7-63D36722F7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275" tIns="45638" rIns="91275" bIns="4563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79227F8-80EF-4335-A087-AE3B20355A01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슬라이드 이미지 개체 틀 1">
            <a:extLst>
              <a:ext uri="{FF2B5EF4-FFF2-40B4-BE49-F238E27FC236}">
                <a16:creationId xmlns:a16="http://schemas.microsoft.com/office/drawing/2014/main" id="{6FC0AD92-68DE-44B8-681F-B27509EF95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슬라이드 노트 개체 틀 2">
            <a:extLst>
              <a:ext uri="{FF2B5EF4-FFF2-40B4-BE49-F238E27FC236}">
                <a16:creationId xmlns:a16="http://schemas.microsoft.com/office/drawing/2014/main" id="{A23A5D6B-A093-62D9-1C16-E4541F4E49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8196" name="슬라이드 번호 개체 틀 3">
            <a:extLst>
              <a:ext uri="{FF2B5EF4-FFF2-40B4-BE49-F238E27FC236}">
                <a16:creationId xmlns:a16="http://schemas.microsoft.com/office/drawing/2014/main" id="{B3843183-03D3-B00B-E4F7-F846CD5D4E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1363" indent="-2841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398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970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2638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098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670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42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14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1F26F6FC-7C63-4050-9B7F-AEA5666A4A3B}" type="slidenum">
              <a:rPr lang="ko-KR" altLang="en-US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이미지 개체 틀 1">
            <a:extLst>
              <a:ext uri="{FF2B5EF4-FFF2-40B4-BE49-F238E27FC236}">
                <a16:creationId xmlns:a16="http://schemas.microsoft.com/office/drawing/2014/main" id="{3FCCC28B-16C3-CEBD-3F04-C830335F738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슬라이드 노트 개체 틀 2">
            <a:extLst>
              <a:ext uri="{FF2B5EF4-FFF2-40B4-BE49-F238E27FC236}">
                <a16:creationId xmlns:a16="http://schemas.microsoft.com/office/drawing/2014/main" id="{CE4E1001-2C23-AC70-3D8D-2C97B28E75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0244" name="슬라이드 번호 개체 틀 3">
            <a:extLst>
              <a:ext uri="{FF2B5EF4-FFF2-40B4-BE49-F238E27FC236}">
                <a16:creationId xmlns:a16="http://schemas.microsoft.com/office/drawing/2014/main" id="{1BC784E5-5169-F1A5-6E64-73916A400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1363" indent="-2841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398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970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2638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098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670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42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14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5183C822-789E-4EB1-83C2-63D51D29A564}" type="slidenum">
              <a:rPr lang="ko-KR" altLang="en-US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슬라이드 이미지 개체 틀 1">
            <a:extLst>
              <a:ext uri="{FF2B5EF4-FFF2-40B4-BE49-F238E27FC236}">
                <a16:creationId xmlns:a16="http://schemas.microsoft.com/office/drawing/2014/main" id="{9E5B4411-679E-97A8-ABCF-8CB4C96E3E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슬라이드 노트 개체 틀 2">
            <a:extLst>
              <a:ext uri="{FF2B5EF4-FFF2-40B4-BE49-F238E27FC236}">
                <a16:creationId xmlns:a16="http://schemas.microsoft.com/office/drawing/2014/main" id="{6B2D693A-5701-F5DD-D828-A59F395B7A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2292" name="슬라이드 번호 개체 틀 3">
            <a:extLst>
              <a:ext uri="{FF2B5EF4-FFF2-40B4-BE49-F238E27FC236}">
                <a16:creationId xmlns:a16="http://schemas.microsoft.com/office/drawing/2014/main" id="{360AA02B-50B4-812B-C438-A99981841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1363" indent="-2841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398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970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2638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098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670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42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14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0E8EC066-6A93-43CD-8C52-52D643275120}" type="slidenum">
              <a:rPr lang="ko-KR" altLang="en-US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>
            <a:extLst>
              <a:ext uri="{FF2B5EF4-FFF2-40B4-BE49-F238E27FC236}">
                <a16:creationId xmlns:a16="http://schemas.microsoft.com/office/drawing/2014/main" id="{331E60F2-527E-C9F2-4110-B814DA35C6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슬라이드 노트 개체 틀 2">
            <a:extLst>
              <a:ext uri="{FF2B5EF4-FFF2-40B4-BE49-F238E27FC236}">
                <a16:creationId xmlns:a16="http://schemas.microsoft.com/office/drawing/2014/main" id="{E2611B2C-DD0C-C5F7-03A6-375361C6A0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4340" name="슬라이드 번호 개체 틀 3">
            <a:extLst>
              <a:ext uri="{FF2B5EF4-FFF2-40B4-BE49-F238E27FC236}">
                <a16:creationId xmlns:a16="http://schemas.microsoft.com/office/drawing/2014/main" id="{9404ACC8-BC08-83AA-5949-E11D979EB5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1363" indent="-2841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398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970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2638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098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670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42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14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D837C19D-BAB3-4A46-B03C-BC59D6A40D79}" type="slidenum">
              <a:rPr lang="ko-KR" altLang="en-US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>
            <a:extLst>
              <a:ext uri="{FF2B5EF4-FFF2-40B4-BE49-F238E27FC236}">
                <a16:creationId xmlns:a16="http://schemas.microsoft.com/office/drawing/2014/main" id="{EEBDF924-8809-12CC-6F33-108EC33351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>
            <a:extLst>
              <a:ext uri="{FF2B5EF4-FFF2-40B4-BE49-F238E27FC236}">
                <a16:creationId xmlns:a16="http://schemas.microsoft.com/office/drawing/2014/main" id="{C1A112A1-C3EA-AB22-E65C-BA98A16367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6388" name="슬라이드 번호 개체 틀 3">
            <a:extLst>
              <a:ext uri="{FF2B5EF4-FFF2-40B4-BE49-F238E27FC236}">
                <a16:creationId xmlns:a16="http://schemas.microsoft.com/office/drawing/2014/main" id="{87E90A26-A31D-B3FD-C1DF-D1A4DC52A9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1363" indent="-2841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398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97025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2638" indent="-2270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098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670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42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1438" indent="-2270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FB6C0202-5C22-4B38-A797-23486FB2B1E2}" type="slidenum">
              <a:rPr lang="ko-KR" altLang="en-US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8" descr="HY-symbol-w.png">
            <a:extLst>
              <a:ext uri="{FF2B5EF4-FFF2-40B4-BE49-F238E27FC236}">
                <a16:creationId xmlns:a16="http://schemas.microsoft.com/office/drawing/2014/main" id="{9C7A0424-B757-5139-5F99-A27CFC2149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88" y="54451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7" descr="S-1.png">
            <a:extLst>
              <a:ext uri="{FF2B5EF4-FFF2-40B4-BE49-F238E27FC236}">
                <a16:creationId xmlns:a16="http://schemas.microsoft.com/office/drawing/2014/main" id="{9A91AD77-9AC5-906E-DC22-1018CDB3C3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260350"/>
            <a:ext cx="8770937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37895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6" descr="S-C.png">
            <a:extLst>
              <a:ext uri="{FF2B5EF4-FFF2-40B4-BE49-F238E27FC236}">
                <a16:creationId xmlns:a16="http://schemas.microsoft.com/office/drawing/2014/main" id="{63BC89FA-D524-93C3-3CC9-F606DF1BDC4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95275"/>
            <a:ext cx="8785225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5484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6" descr="back2.png">
            <a:extLst>
              <a:ext uri="{FF2B5EF4-FFF2-40B4-BE49-F238E27FC236}">
                <a16:creationId xmlns:a16="http://schemas.microsoft.com/office/drawing/2014/main" id="{458C48D3-9F92-090A-8B1F-25B78516BD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66725"/>
            <a:ext cx="8721725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7" descr="HYENG.png">
            <a:extLst>
              <a:ext uri="{FF2B5EF4-FFF2-40B4-BE49-F238E27FC236}">
                <a16:creationId xmlns:a16="http://schemas.microsoft.com/office/drawing/2014/main" id="{84983DD5-AEFE-CC46-EB22-A9A79E6265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680200"/>
            <a:ext cx="1152525" cy="9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473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759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81E89DF3-77E2-393B-B639-A3861376563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B57EF70-575B-9F54-590F-E8054947B9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3B7E02-03C3-FB33-BF08-610FD1C3C7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D8DD51A-B77F-4206-91E9-049BFD7A5A4B}" type="datetimeFigureOut">
              <a:rPr lang="ko-KR" altLang="en-US"/>
              <a:pPr>
                <a:defRPr/>
              </a:pPr>
              <a:t>2023-02-21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8F4D30-006D-5AD5-219A-AABDADC7BC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48A7FE-1694-F0BC-1355-1D9F3E2825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D5A4775-87AD-44C9-994B-6942FFDCAD0C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>
            <a:extLst>
              <a:ext uri="{FF2B5EF4-FFF2-40B4-BE49-F238E27FC236}">
                <a16:creationId xmlns:a16="http://schemas.microsoft.com/office/drawing/2014/main" id="{F635BF92-5548-E7D0-4B4A-D437FAFF1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7863" y="1052513"/>
            <a:ext cx="509587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en-US" altLang="ko-KR" b="1">
              <a:solidFill>
                <a:schemeClr val="tx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ko-KR" altLang="en-US" sz="4400" b="1">
                <a:solidFill>
                  <a:schemeClr val="tx2"/>
                </a:solidFill>
              </a:rPr>
              <a:t>조기졸업 신청 안내</a:t>
            </a:r>
          </a:p>
        </p:txBody>
      </p:sp>
      <p:sp>
        <p:nvSpPr>
          <p:cNvPr id="7171" name="TextBox 4">
            <a:extLst>
              <a:ext uri="{FF2B5EF4-FFF2-40B4-BE49-F238E27FC236}">
                <a16:creationId xmlns:a16="http://schemas.microsoft.com/office/drawing/2014/main" id="{26F085D2-820C-9769-8D16-B61BB684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3141663"/>
            <a:ext cx="14874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ko-KR" altLang="en-US" sz="1600">
                <a:solidFill>
                  <a:schemeClr val="tx2"/>
                </a:solidFill>
              </a:rPr>
              <a:t>교무처 학사팀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그룹 3">
            <a:extLst>
              <a:ext uri="{FF2B5EF4-FFF2-40B4-BE49-F238E27FC236}">
                <a16:creationId xmlns:a16="http://schemas.microsoft.com/office/drawing/2014/main" id="{7982462F-8A9C-EFD5-28CC-6C22DDB9EED7}"/>
              </a:ext>
            </a:extLst>
          </p:cNvPr>
          <p:cNvGrpSpPr>
            <a:grpSpLocks/>
          </p:cNvGrpSpPr>
          <p:nvPr/>
        </p:nvGrpSpPr>
        <p:grpSpPr bwMode="auto">
          <a:xfrm>
            <a:off x="515938" y="887413"/>
            <a:ext cx="8280400" cy="1341437"/>
            <a:chOff x="508000" y="5619750"/>
            <a:chExt cx="8280400" cy="549275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84E22345-8520-D41B-B447-06108D919B87}"/>
                </a:ext>
              </a:extLst>
            </p:cNvPr>
            <p:cNvSpPr/>
            <p:nvPr/>
          </p:nvSpPr>
          <p:spPr>
            <a:xfrm>
              <a:off x="508000" y="5619750"/>
              <a:ext cx="8280400" cy="549275"/>
            </a:xfrm>
            <a:prstGeom prst="rect">
              <a:avLst/>
            </a:prstGeom>
            <a:noFill/>
            <a:ln w="12700">
              <a:solidFill>
                <a:schemeClr val="accent1">
                  <a:lumMod val="20000"/>
                  <a:lumOff val="8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lnSpc>
                  <a:spcPct val="150000"/>
                </a:lnSpc>
                <a:defRPr/>
              </a:pPr>
              <a:endParaRPr lang="en-US" altLang="ko-KR" sz="1100" spc="-12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64B8D216-647D-C877-F494-A0349BAEB23C}"/>
                </a:ext>
              </a:extLst>
            </p:cNvPr>
            <p:cNvSpPr/>
            <p:nvPr/>
          </p:nvSpPr>
          <p:spPr bwMode="auto">
            <a:xfrm>
              <a:off x="1440302" y="5640022"/>
              <a:ext cx="7025232" cy="471311"/>
            </a:xfrm>
            <a:prstGeom prst="rect">
              <a:avLst/>
            </a:prstGeom>
            <a:solidFill>
              <a:schemeClr val="bg1"/>
            </a:solidFill>
            <a:ln w="127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171450" indent="-171450">
                <a:lnSpc>
                  <a:spcPct val="150000"/>
                </a:lnSpc>
                <a:buFontTx/>
                <a:buChar char="-"/>
                <a:defRPr/>
              </a:pP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성적이 우수한 학생으로 조기졸업을 희망하는 자는 다음 각항에 의거하여 조기졸업을 신청 할 수 있다</a:t>
              </a: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. </a:t>
              </a: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졸업기준은 정규 졸업기준과 동일함</a:t>
              </a:r>
              <a:endParaRPr lang="en-US" altLang="ko-KR" sz="110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marL="171450" indent="-171450">
                <a:lnSpc>
                  <a:spcPct val="150000"/>
                </a:lnSpc>
                <a:buFontTx/>
                <a:buChar char="-"/>
                <a:defRPr/>
              </a:pP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 졸업요건</a:t>
              </a: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: </a:t>
              </a: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소속 학과</a:t>
              </a: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/</a:t>
              </a: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전공별 정규졸업요건을 모두 충족하고 누적평점평균</a:t>
              </a: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(F</a:t>
              </a: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포함</a:t>
              </a: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4.0 </a:t>
              </a:r>
              <a:r>
                <a:rPr lang="ko-KR" altLang="en-US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이상일 경우 학위수여</a:t>
              </a:r>
              <a:endParaRPr lang="en-US" altLang="ko-KR" sz="110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[</a:t>
              </a:r>
              <a:r>
                <a:rPr lang="ko-KR" altLang="en-US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제외학과</a:t>
              </a:r>
              <a:r>
                <a:rPr lang="en-US" altLang="ko-KR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] </a:t>
              </a:r>
              <a:r>
                <a:rPr lang="ko-KR" altLang="en-US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의과대학</a:t>
              </a:r>
              <a:r>
                <a:rPr lang="en-US" altLang="ko-KR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간호대학</a:t>
              </a:r>
              <a:r>
                <a:rPr lang="en-US" altLang="ko-KR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공과대학 건축학부</a:t>
              </a:r>
              <a:r>
                <a:rPr lang="en-US" altLang="ko-KR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100" u="sng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음악대학</a:t>
              </a:r>
              <a:endParaRPr lang="en-US" altLang="ko-KR" sz="160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526845B4-3ACF-EBB9-5491-3B62FFF3E37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1650" y="1350531"/>
            <a:ext cx="595740" cy="475724"/>
          </a:xfrm>
          <a:prstGeom prst="rect">
            <a:avLst/>
          </a:prstGeom>
        </p:spPr>
      </p:pic>
      <p:sp>
        <p:nvSpPr>
          <p:cNvPr id="44" name="직사각형 43">
            <a:extLst>
              <a:ext uri="{FF2B5EF4-FFF2-40B4-BE49-F238E27FC236}">
                <a16:creationId xmlns:a16="http://schemas.microsoft.com/office/drawing/2014/main" id="{2BBA1648-DD17-6FB2-105E-9A5BDC64AA00}"/>
              </a:ext>
            </a:extLst>
          </p:cNvPr>
          <p:cNvSpPr/>
          <p:nvPr/>
        </p:nvSpPr>
        <p:spPr>
          <a:xfrm>
            <a:off x="367454" y="2261000"/>
            <a:ext cx="6718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2023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조기졸업희망자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신청기간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2023. 03. 02.(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~ 03. 06.(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까지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400" spc="-15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48837EA-57DF-41EB-7DA2-89D8F4BF6A06}"/>
              </a:ext>
            </a:extLst>
          </p:cNvPr>
          <p:cNvSpPr/>
          <p:nvPr/>
        </p:nvSpPr>
        <p:spPr bwMode="auto">
          <a:xfrm>
            <a:off x="295341" y="516017"/>
            <a:ext cx="1212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조기졸업 </a:t>
            </a:r>
            <a:endParaRPr lang="ko-KR" altLang="en-US" sz="1400" spc="-150" dirty="0">
              <a:solidFill>
                <a:schemeClr val="tx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222" name="그림 6">
            <a:extLst>
              <a:ext uri="{FF2B5EF4-FFF2-40B4-BE49-F238E27FC236}">
                <a16:creationId xmlns:a16="http://schemas.microsoft.com/office/drawing/2014/main" id="{426236CC-3E7C-A9C2-9AF3-404DE9A7A6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601663"/>
            <a:ext cx="2587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그림 6">
            <a:extLst>
              <a:ext uri="{FF2B5EF4-FFF2-40B4-BE49-F238E27FC236}">
                <a16:creationId xmlns:a16="http://schemas.microsoft.com/office/drawing/2014/main" id="{78BCEB0B-03B7-16E0-33A1-33FB0F0E87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2286000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4" name="그룹 3">
            <a:extLst>
              <a:ext uri="{FF2B5EF4-FFF2-40B4-BE49-F238E27FC236}">
                <a16:creationId xmlns:a16="http://schemas.microsoft.com/office/drawing/2014/main" id="{C064CE6F-05A9-F1CF-AB2A-B4D22EFF413A}"/>
              </a:ext>
            </a:extLst>
          </p:cNvPr>
          <p:cNvGrpSpPr>
            <a:grpSpLocks/>
          </p:cNvGrpSpPr>
          <p:nvPr/>
        </p:nvGrpSpPr>
        <p:grpSpPr bwMode="auto">
          <a:xfrm>
            <a:off x="295275" y="4262438"/>
            <a:ext cx="8523288" cy="2147887"/>
            <a:chOff x="295594" y="2800063"/>
            <a:chExt cx="8522969" cy="2270413"/>
          </a:xfrm>
        </p:grpSpPr>
        <p:grpSp>
          <p:nvGrpSpPr>
            <p:cNvPr id="9235" name="그룹 2">
              <a:extLst>
                <a:ext uri="{FF2B5EF4-FFF2-40B4-BE49-F238E27FC236}">
                  <a16:creationId xmlns:a16="http://schemas.microsoft.com/office/drawing/2014/main" id="{D60B64F5-64FC-E2E3-91D1-7C947BB23D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0060" y="3139031"/>
              <a:ext cx="8278503" cy="1931445"/>
              <a:chOff x="468623" y="1291081"/>
              <a:chExt cx="8278502" cy="1577882"/>
            </a:xfrm>
          </p:grpSpPr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917D7F73-1F82-24D1-BE6E-96530743C3CF}"/>
                  </a:ext>
                </a:extLst>
              </p:cNvPr>
              <p:cNvSpPr/>
              <p:nvPr/>
            </p:nvSpPr>
            <p:spPr bwMode="auto">
              <a:xfrm>
                <a:off x="468623" y="1291081"/>
                <a:ext cx="8278502" cy="1577882"/>
              </a:xfrm>
              <a:prstGeom prst="rect">
                <a:avLst/>
              </a:prstGeom>
              <a:noFill/>
              <a:ln w="1270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lnSpc>
                    <a:spcPct val="150000"/>
                  </a:lnSpc>
                  <a:defRPr/>
                </a:pPr>
                <a:endParaRPr lang="en-US" altLang="ko-KR" sz="1100" spc="-12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2DCA4227-913A-A69B-3CAF-2BB41093AC18}"/>
                  </a:ext>
                </a:extLst>
              </p:cNvPr>
              <p:cNvSpPr/>
              <p:nvPr/>
            </p:nvSpPr>
            <p:spPr bwMode="auto">
              <a:xfrm>
                <a:off x="1144026" y="2583918"/>
                <a:ext cx="1936249" cy="215834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[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학생</a:t>
                </a: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] HY-in 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로그인</a:t>
                </a:r>
                <a:endParaRPr lang="en-US" altLang="ko-KR" sz="8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3D72C0CB-D6F9-2330-5EBF-8194410C4393}"/>
                  </a:ext>
                </a:extLst>
              </p:cNvPr>
              <p:cNvSpPr/>
              <p:nvPr/>
            </p:nvSpPr>
            <p:spPr bwMode="auto">
              <a:xfrm>
                <a:off x="2746600" y="2233964"/>
                <a:ext cx="2029347" cy="363536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[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학생</a:t>
                </a: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] 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신청 </a:t>
                </a:r>
                <a:endParaRPr lang="en-US" altLang="ko-KR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– 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조기졸업 신청 후 저장</a:t>
                </a:r>
                <a:endParaRPr lang="en-US" altLang="ko-KR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0FD7027-4BA1-82E2-CCCC-E90C96DBF12B}"/>
                  </a:ext>
                </a:extLst>
              </p:cNvPr>
              <p:cNvSpPr txBox="1"/>
              <p:nvPr/>
            </p:nvSpPr>
            <p:spPr bwMode="auto">
              <a:xfrm>
                <a:off x="2134614" y="2151319"/>
                <a:ext cx="1059279" cy="22591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r>
                  <a:rPr lang="en-US" altLang="ko-KR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단계</a:t>
                </a:r>
                <a:endParaRPr lang="ko-KR" altLang="en-US" sz="1100" dirty="0">
                  <a:solidFill>
                    <a:schemeClr val="tx2">
                      <a:lumMod val="7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BDC8A374-C17A-A34C-5A0C-CD2311B4B347}"/>
                  </a:ext>
                </a:extLst>
              </p:cNvPr>
              <p:cNvSpPr/>
              <p:nvPr/>
            </p:nvSpPr>
            <p:spPr bwMode="auto">
              <a:xfrm>
                <a:off x="4889563" y="1988079"/>
                <a:ext cx="3714369" cy="847037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[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학생</a:t>
                </a: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] 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소속 행정팀에 하기 서류 제출</a:t>
                </a:r>
                <a:endParaRPr lang="en-US" altLang="ko-KR" sz="12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</a:t>
                </a:r>
                <a:r>
                  <a:rPr lang="en-US" altLang="ko-KR" sz="800" dirty="0">
                    <a:solidFill>
                      <a:srgbClr val="FF0000"/>
                    </a:solidFill>
                  </a:rPr>
                  <a:t>(※</a:t>
                </a:r>
                <a:r>
                  <a:rPr lang="ko-KR" altLang="en-US" sz="800" dirty="0">
                    <a:solidFill>
                      <a:srgbClr val="FF0000"/>
                    </a:solidFill>
                  </a:rPr>
                  <a:t>본인제출</a:t>
                </a:r>
                <a:r>
                  <a:rPr lang="en-US" altLang="ko-KR" sz="800" dirty="0">
                    <a:solidFill>
                      <a:srgbClr val="FF0000"/>
                    </a:solidFill>
                  </a:rPr>
                  <a:t>, </a:t>
                </a:r>
                <a:r>
                  <a:rPr lang="ko-KR" altLang="en-US" sz="800" dirty="0">
                    <a:solidFill>
                      <a:srgbClr val="FF0000"/>
                    </a:solidFill>
                  </a:rPr>
                  <a:t>미제출 시 조기졸업 불가</a:t>
                </a:r>
                <a:r>
                  <a:rPr lang="en-US" altLang="ko-KR" sz="800" dirty="0">
                    <a:solidFill>
                      <a:srgbClr val="FF0000"/>
                    </a:solidFill>
                  </a:rPr>
                  <a:t>)</a:t>
                </a:r>
                <a:endParaRPr lang="en-US" altLang="ko-KR" sz="900" dirty="0">
                  <a:solidFill>
                    <a:srgbClr val="FF0000"/>
                  </a:solidFill>
                </a:endParaRPr>
              </a:p>
              <a:p>
                <a:pPr>
                  <a:defRPr/>
                </a:pPr>
                <a:r>
                  <a:rPr lang="en-US" altLang="ko-KR" sz="10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1) </a:t>
                </a:r>
                <a:r>
                  <a:rPr lang="ko-KR" altLang="en-US" sz="10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신청서 </a:t>
                </a:r>
                <a:r>
                  <a:rPr lang="en-US" altLang="ko-KR" sz="10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sz="10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부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시스템 신청 후 바로 출력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 </a:t>
                </a:r>
              </a:p>
              <a:p>
                <a:pPr>
                  <a:defRPr/>
                </a:pP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 :  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행정팀 제출 후 학과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부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장 승인도장 득 필수</a:t>
                </a:r>
                <a:endParaRPr lang="en-US" altLang="ko-KR" sz="10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defRPr/>
                </a:pP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2) 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학기별 성적조회표 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부</a:t>
                </a:r>
                <a:r>
                  <a:rPr lang="en-US" altLang="ko-KR" sz="9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(HY-in </a:t>
                </a:r>
                <a:r>
                  <a:rPr lang="ko-KR" altLang="en-US" sz="9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성적</a:t>
                </a:r>
                <a:r>
                  <a:rPr lang="en-US" altLang="ko-KR" sz="9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/</a:t>
                </a:r>
                <a:r>
                  <a:rPr lang="ko-KR" altLang="en-US" sz="9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졸업사정조회 메뉴 출력</a:t>
                </a:r>
                <a:r>
                  <a:rPr lang="en-US" altLang="ko-KR" sz="9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en-US" altLang="ko-KR" sz="10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defRPr/>
                </a:pP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3) 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수강신청확인서 </a:t>
                </a:r>
                <a:r>
                  <a:rPr lang="en-US" altLang="ko-KR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r>
                  <a:rPr lang="ko-KR" altLang="en-US" sz="10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부</a:t>
                </a:r>
                <a:endParaRPr lang="en-US" altLang="ko-KR" sz="8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2" name="굽은 화살표 21">
                <a:extLst>
                  <a:ext uri="{FF2B5EF4-FFF2-40B4-BE49-F238E27FC236}">
                    <a16:creationId xmlns:a16="http://schemas.microsoft.com/office/drawing/2014/main" id="{5455A453-1D55-17A0-B1C4-6B80092669B5}"/>
                  </a:ext>
                </a:extLst>
              </p:cNvPr>
              <p:cNvSpPr/>
              <p:nvPr/>
            </p:nvSpPr>
            <p:spPr bwMode="auto">
              <a:xfrm>
                <a:off x="2025902" y="2343917"/>
                <a:ext cx="720698" cy="223453"/>
              </a:xfrm>
              <a:prstGeom prst="bentArrow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 dirty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3" name="굽은 화살표 22">
                <a:extLst>
                  <a:ext uri="{FF2B5EF4-FFF2-40B4-BE49-F238E27FC236}">
                    <a16:creationId xmlns:a16="http://schemas.microsoft.com/office/drawing/2014/main" id="{5C043E41-CA90-1F19-D7A2-492BF20775F2}"/>
                  </a:ext>
                </a:extLst>
              </p:cNvPr>
              <p:cNvSpPr/>
              <p:nvPr/>
            </p:nvSpPr>
            <p:spPr bwMode="auto">
              <a:xfrm>
                <a:off x="4068938" y="2021759"/>
                <a:ext cx="719111" cy="224824"/>
              </a:xfrm>
              <a:prstGeom prst="bentArrow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 dirty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D179A232-0184-BCF2-856C-24040721D711}"/>
                  </a:ext>
                </a:extLst>
              </p:cNvPr>
              <p:cNvSpPr/>
              <p:nvPr/>
            </p:nvSpPr>
            <p:spPr bwMode="auto">
              <a:xfrm>
                <a:off x="6586972" y="1651068"/>
                <a:ext cx="2137928" cy="215867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[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소속 행정팀</a:t>
                </a:r>
                <a:r>
                  <a: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]</a:t>
                </a:r>
                <a:r>
                  <a:rPr lang="ko-KR" altLang="en-US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심사 후 결재</a:t>
                </a:r>
                <a:endParaRPr lang="en-US" altLang="ko-KR" sz="10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6" name="굽은 화살표 25">
                <a:extLst>
                  <a:ext uri="{FF2B5EF4-FFF2-40B4-BE49-F238E27FC236}">
                    <a16:creationId xmlns:a16="http://schemas.microsoft.com/office/drawing/2014/main" id="{1DFEE6BD-8709-5B7D-E284-03A4D3F281E1}"/>
                  </a:ext>
                </a:extLst>
              </p:cNvPr>
              <p:cNvSpPr/>
              <p:nvPr/>
            </p:nvSpPr>
            <p:spPr bwMode="auto">
              <a:xfrm>
                <a:off x="5765912" y="1700974"/>
                <a:ext cx="719110" cy="223454"/>
              </a:xfrm>
              <a:prstGeom prst="bentArrow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400" dirty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28C37BE-D29C-B461-8A02-325177F02C9E}"/>
                  </a:ext>
                </a:extLst>
              </p:cNvPr>
              <p:cNvSpPr txBox="1"/>
              <p:nvPr/>
            </p:nvSpPr>
            <p:spPr bwMode="auto">
              <a:xfrm>
                <a:off x="4108869" y="1863919"/>
                <a:ext cx="1059279" cy="22591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r>
                  <a:rPr lang="en-US" altLang="ko-KR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r>
                  <a:rPr lang="ko-KR" altLang="en-US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단계</a:t>
                </a:r>
                <a:endParaRPr lang="ko-KR" altLang="en-US" sz="1100" dirty="0">
                  <a:solidFill>
                    <a:schemeClr val="tx2">
                      <a:lumMod val="7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F614BA6-0CCE-2B34-B3F3-B154FB16CD94}"/>
                  </a:ext>
                </a:extLst>
              </p:cNvPr>
              <p:cNvSpPr txBox="1"/>
              <p:nvPr/>
            </p:nvSpPr>
            <p:spPr bwMode="auto">
              <a:xfrm>
                <a:off x="5839896" y="1526845"/>
                <a:ext cx="1059279" cy="22591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r>
                  <a:rPr lang="en-US" altLang="ko-KR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r>
                  <a:rPr lang="ko-KR" altLang="en-US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단계</a:t>
                </a:r>
                <a:endParaRPr lang="ko-KR" altLang="en-US" sz="1100" dirty="0">
                  <a:solidFill>
                    <a:schemeClr val="tx2">
                      <a:lumMod val="7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9236" name="그림 7">
              <a:extLst>
                <a:ext uri="{FF2B5EF4-FFF2-40B4-BE49-F238E27FC236}">
                  <a16:creationId xmlns:a16="http://schemas.microsoft.com/office/drawing/2014/main" id="{5ADC0D22-AE6B-643D-2360-C74270440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5" y="3325813"/>
              <a:ext cx="9525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AD325629-FCC6-0A09-9E99-E07E3EC39BA5}"/>
                </a:ext>
              </a:extLst>
            </p:cNvPr>
            <p:cNvSpPr/>
            <p:nvPr/>
          </p:nvSpPr>
          <p:spPr bwMode="auto">
            <a:xfrm>
              <a:off x="295594" y="2800063"/>
              <a:ext cx="1212212" cy="3693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신청방법 </a:t>
              </a:r>
              <a:endParaRPr lang="ko-KR" altLang="en-US" sz="1400" spc="-150" dirty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9238" name="그림 6">
              <a:extLst>
                <a:ext uri="{FF2B5EF4-FFF2-40B4-BE49-F238E27FC236}">
                  <a16:creationId xmlns:a16="http://schemas.microsoft.com/office/drawing/2014/main" id="{BAD4B1B4-FBFB-321A-1D65-594D05196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369" y="2918599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5" name="그룹 36">
            <a:extLst>
              <a:ext uri="{FF2B5EF4-FFF2-40B4-BE49-F238E27FC236}">
                <a16:creationId xmlns:a16="http://schemas.microsoft.com/office/drawing/2014/main" id="{17636C76-71EE-A573-3D5F-B0A525855683}"/>
              </a:ext>
            </a:extLst>
          </p:cNvPr>
          <p:cNvGrpSpPr>
            <a:grpSpLocks/>
          </p:cNvGrpSpPr>
          <p:nvPr/>
        </p:nvGrpSpPr>
        <p:grpSpPr bwMode="auto">
          <a:xfrm>
            <a:off x="350838" y="2671762"/>
            <a:ext cx="8459787" cy="1646243"/>
            <a:chOff x="361804" y="5041883"/>
            <a:chExt cx="8458346" cy="1322421"/>
          </a:xfrm>
        </p:grpSpPr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C282EECC-9375-5417-E965-D2EA6B3DD4FA}"/>
                </a:ext>
              </a:extLst>
            </p:cNvPr>
            <p:cNvSpPr/>
            <p:nvPr/>
          </p:nvSpPr>
          <p:spPr>
            <a:xfrm>
              <a:off x="361804" y="5041883"/>
              <a:ext cx="2585524" cy="3693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신청자격</a:t>
              </a:r>
              <a:r>
                <a:rPr lang="en-US" altLang="ko-KR" sz="11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1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신청시점   충족 필요 요건</a:t>
              </a:r>
              <a:r>
                <a:rPr lang="en-US" altLang="ko-KR" sz="11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latin typeface="HY견고딕" panose="02030600000101010101" pitchFamily="18" charset="-127"/>
                  <a:ea typeface="HY견고딕" panose="02030600000101010101" pitchFamily="18" charset="-127"/>
                </a:rPr>
                <a:t> )</a:t>
              </a:r>
              <a:endParaRPr lang="ko-KR" altLang="en-US" sz="1100" spc="-15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9227" name="그룹 33">
              <a:extLst>
                <a:ext uri="{FF2B5EF4-FFF2-40B4-BE49-F238E27FC236}">
                  <a16:creationId xmlns:a16="http://schemas.microsoft.com/office/drawing/2014/main" id="{9BEDB3EA-D55F-8BDA-4E6F-35D9FB9514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9574" y="5391301"/>
              <a:ext cx="8280576" cy="973003"/>
              <a:chOff x="507824" y="5619827"/>
              <a:chExt cx="8280576" cy="549198"/>
            </a:xfrm>
          </p:grpSpPr>
          <p:sp>
            <p:nvSpPr>
              <p:cNvPr id="50" name="직사각형 49">
                <a:extLst>
                  <a:ext uri="{FF2B5EF4-FFF2-40B4-BE49-F238E27FC236}">
                    <a16:creationId xmlns:a16="http://schemas.microsoft.com/office/drawing/2014/main" id="{EFD9623F-2BCC-FD9B-1F0B-A90BA00D3653}"/>
                  </a:ext>
                </a:extLst>
              </p:cNvPr>
              <p:cNvSpPr/>
              <p:nvPr/>
            </p:nvSpPr>
            <p:spPr>
              <a:xfrm>
                <a:off x="507824" y="5619827"/>
                <a:ext cx="8280576" cy="549198"/>
              </a:xfrm>
              <a:prstGeom prst="rect">
                <a:avLst/>
              </a:prstGeom>
              <a:noFill/>
              <a:ln w="1270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lnSpc>
                    <a:spcPct val="150000"/>
                  </a:lnSpc>
                  <a:defRPr/>
                </a:pPr>
                <a:endParaRPr lang="en-US" altLang="ko-KR" sz="1100" spc="-12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1" name="직사각형 50">
                <a:extLst>
                  <a:ext uri="{FF2B5EF4-FFF2-40B4-BE49-F238E27FC236}">
                    <a16:creationId xmlns:a16="http://schemas.microsoft.com/office/drawing/2014/main" id="{5EA18F29-A0BF-98BB-E451-37F799B969DB}"/>
                  </a:ext>
                </a:extLst>
              </p:cNvPr>
              <p:cNvSpPr/>
              <p:nvPr/>
            </p:nvSpPr>
            <p:spPr bwMode="auto">
              <a:xfrm>
                <a:off x="1642247" y="5635347"/>
                <a:ext cx="7025232" cy="496823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※ </a:t>
                </a:r>
                <a:r>
                  <a:rPr lang="ko-KR" altLang="en-US" sz="11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신청자격</a:t>
                </a:r>
                <a:endParaRPr lang="en-US" altLang="ko-KR" sz="110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가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 ~ 2016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학번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: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입학 후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5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 이상을 이수하고 총 취득학점이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105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학점 이상이며 </a:t>
                </a:r>
                <a:endParaRPr lang="en-US" altLang="ko-KR" sz="10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                    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계절학기를 포함한 누적 평점이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4.00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이상인 자</a:t>
                </a:r>
                <a:endParaRPr lang="en-US" altLang="ko-KR" sz="10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나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 2017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학번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~ :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입학 후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 이상을 이수하고 총 취득학점이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115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학점 이상이며 </a:t>
                </a:r>
                <a:endParaRPr lang="en-US" altLang="ko-KR" sz="10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                     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계절학기를 포함한 누적 평점이 </a:t>
                </a:r>
                <a:r>
                  <a:rPr lang="en-US" altLang="ko-KR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4.00</a:t>
                </a:r>
                <a:r>
                  <a:rPr lang="ko-KR" altLang="en-US" sz="10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이상인 자</a:t>
                </a:r>
                <a:endParaRPr lang="en-US" altLang="ko-KR" sz="11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accent3">
                      <a:lumMod val="7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9228" name="그림 21">
              <a:extLst>
                <a:ext uri="{FF2B5EF4-FFF2-40B4-BE49-F238E27FC236}">
                  <a16:creationId xmlns:a16="http://schemas.microsoft.com/office/drawing/2014/main" id="{003AFB1E-8961-970E-D378-48153658B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137" y="5516563"/>
              <a:ext cx="429636" cy="515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포인트가 5개인 별 44">
              <a:extLst>
                <a:ext uri="{FF2B5EF4-FFF2-40B4-BE49-F238E27FC236}">
                  <a16:creationId xmlns:a16="http://schemas.microsoft.com/office/drawing/2014/main" id="{F7A25414-0915-E255-E83E-C4365B09E7CF}"/>
                </a:ext>
              </a:extLst>
            </p:cNvPr>
            <p:cNvSpPr/>
            <p:nvPr/>
          </p:nvSpPr>
          <p:spPr bwMode="auto">
            <a:xfrm flipH="1">
              <a:off x="1033202" y="6105427"/>
              <a:ext cx="66664" cy="663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6" name="포인트가 5개인 별 45">
              <a:extLst>
                <a:ext uri="{FF2B5EF4-FFF2-40B4-BE49-F238E27FC236}">
                  <a16:creationId xmlns:a16="http://schemas.microsoft.com/office/drawing/2014/main" id="{730F3522-5760-5A72-2EE1-D924138B71F7}"/>
                </a:ext>
              </a:extLst>
            </p:cNvPr>
            <p:cNvSpPr/>
            <p:nvPr/>
          </p:nvSpPr>
          <p:spPr bwMode="auto">
            <a:xfrm>
              <a:off x="1171291" y="6105427"/>
              <a:ext cx="66664" cy="663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7" name="포인트가 5개인 별 46">
              <a:extLst>
                <a:ext uri="{FF2B5EF4-FFF2-40B4-BE49-F238E27FC236}">
                  <a16:creationId xmlns:a16="http://schemas.microsoft.com/office/drawing/2014/main" id="{66FCAC6B-F53F-741F-A54D-A2EEB9C1DADB}"/>
                </a:ext>
              </a:extLst>
            </p:cNvPr>
            <p:cNvSpPr/>
            <p:nvPr/>
          </p:nvSpPr>
          <p:spPr bwMode="auto">
            <a:xfrm flipH="1">
              <a:off x="879241" y="6105427"/>
              <a:ext cx="66664" cy="663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9232" name="그림 6">
              <a:extLst>
                <a:ext uri="{FF2B5EF4-FFF2-40B4-BE49-F238E27FC236}">
                  <a16:creationId xmlns:a16="http://schemas.microsoft.com/office/drawing/2014/main" id="{C33640C8-F47E-5A1B-226A-3FBE50092E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75" y="5111750"/>
              <a:ext cx="258763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그림 4">
            <a:extLst>
              <a:ext uri="{FF2B5EF4-FFF2-40B4-BE49-F238E27FC236}">
                <a16:creationId xmlns:a16="http://schemas.microsoft.com/office/drawing/2014/main" id="{434FB7C2-8970-C5F3-7FCC-CCAAD4355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1438"/>
            <a:ext cx="34448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FFDB3774-D990-FA79-0840-78D5C7261B34}"/>
              </a:ext>
            </a:extLst>
          </p:cNvPr>
          <p:cNvSpPr/>
          <p:nvPr/>
        </p:nvSpPr>
        <p:spPr>
          <a:xfrm>
            <a:off x="562882" y="45696"/>
            <a:ext cx="1035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유의사항 </a:t>
            </a:r>
            <a:endParaRPr lang="ko-KR" altLang="en-US" sz="16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1268" name="그림 8">
            <a:extLst>
              <a:ext uri="{FF2B5EF4-FFF2-40B4-BE49-F238E27FC236}">
                <a16:creationId xmlns:a16="http://schemas.microsoft.com/office/drawing/2014/main" id="{AB7939FB-6BDF-4081-3A9B-2692126657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838" y="5707063"/>
            <a:ext cx="598487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그룹 1">
            <a:extLst>
              <a:ext uri="{FF2B5EF4-FFF2-40B4-BE49-F238E27FC236}">
                <a16:creationId xmlns:a16="http://schemas.microsoft.com/office/drawing/2014/main" id="{1E28FECD-6BB9-31D5-D705-ECA8A16C38A1}"/>
              </a:ext>
            </a:extLst>
          </p:cNvPr>
          <p:cNvGrpSpPr>
            <a:grpSpLocks/>
          </p:cNvGrpSpPr>
          <p:nvPr/>
        </p:nvGrpSpPr>
        <p:grpSpPr bwMode="auto">
          <a:xfrm>
            <a:off x="346075" y="763588"/>
            <a:ext cx="3267075" cy="369887"/>
            <a:chOff x="346506" y="2334253"/>
            <a:chExt cx="3266955" cy="368224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4098C1DE-9B85-0787-E31B-922DF1FC5CFA}"/>
                </a:ext>
              </a:extLst>
            </p:cNvPr>
            <p:cNvSpPr/>
            <p:nvPr/>
          </p:nvSpPr>
          <p:spPr>
            <a:xfrm>
              <a:off x="346506" y="2334253"/>
              <a:ext cx="3266955" cy="3682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6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신청</a:t>
              </a: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당해 학기 졸업희망자만 신청가능</a:t>
              </a:r>
              <a:endParaRPr lang="ko-KR" altLang="en-US" sz="1400" spc="-15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1290" name="그림 6">
              <a:extLst>
                <a:ext uri="{FF2B5EF4-FFF2-40B4-BE49-F238E27FC236}">
                  <a16:creationId xmlns:a16="http://schemas.microsoft.com/office/drawing/2014/main" id="{49AC58B0-AF95-87BA-CAF6-6C674631F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04" y="2413762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0" name="그룹 44">
            <a:extLst>
              <a:ext uri="{FF2B5EF4-FFF2-40B4-BE49-F238E27FC236}">
                <a16:creationId xmlns:a16="http://schemas.microsoft.com/office/drawing/2014/main" id="{553D0ABB-24DE-1D68-5428-0733850F6943}"/>
              </a:ext>
            </a:extLst>
          </p:cNvPr>
          <p:cNvGrpSpPr>
            <a:grpSpLocks/>
          </p:cNvGrpSpPr>
          <p:nvPr/>
        </p:nvGrpSpPr>
        <p:grpSpPr bwMode="auto">
          <a:xfrm>
            <a:off x="373063" y="2454275"/>
            <a:ext cx="5988050" cy="677863"/>
            <a:chOff x="350317" y="2151747"/>
            <a:chExt cx="5986531" cy="679007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A2AEB0D8-BBB5-1994-5B86-4932B2F1F2B5}"/>
                </a:ext>
              </a:extLst>
            </p:cNvPr>
            <p:cNvSpPr/>
            <p:nvPr/>
          </p:nvSpPr>
          <p:spPr>
            <a:xfrm>
              <a:off x="350317" y="2151747"/>
              <a:ext cx="5986531" cy="6790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 신청자는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학점교류로 학점이수 불가 </a:t>
              </a:r>
              <a:endParaRPr lang="en-US" altLang="ko-KR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defRPr/>
              </a:pPr>
              <a:endParaRPr lang="en-US" altLang="ko-KR" sz="8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defRPr/>
              </a:pPr>
              <a:r>
                <a:rPr lang="en-US" altLang="ko-KR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  - </a:t>
              </a:r>
              <a:r>
                <a:rPr lang="ko-KR" altLang="en-US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단</a:t>
              </a:r>
              <a:r>
                <a:rPr lang="en-US" altLang="ko-KR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우리대학  스마트교수학습센터로 신청하는 학점교류 교과목</a:t>
              </a:r>
              <a:r>
                <a:rPr lang="en-US" altLang="ko-KR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가상대학영역</a:t>
              </a:r>
              <a:r>
                <a:rPr lang="en-US" altLang="ko-KR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은 이수가능</a:t>
              </a:r>
              <a:endParaRPr lang="ko-KR" altLang="en-US" sz="1200" spc="-15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1288" name="그림 6">
              <a:extLst>
                <a:ext uri="{FF2B5EF4-FFF2-40B4-BE49-F238E27FC236}">
                  <a16:creationId xmlns:a16="http://schemas.microsoft.com/office/drawing/2014/main" id="{37EEBA84-8A5E-F345-B7E6-311C93569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784" y="2239963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1" name="그룹 3">
            <a:extLst>
              <a:ext uri="{FF2B5EF4-FFF2-40B4-BE49-F238E27FC236}">
                <a16:creationId xmlns:a16="http://schemas.microsoft.com/office/drawing/2014/main" id="{6C5099AE-D431-0D9A-304C-9356A362F4B7}"/>
              </a:ext>
            </a:extLst>
          </p:cNvPr>
          <p:cNvGrpSpPr>
            <a:grpSpLocks/>
          </p:cNvGrpSpPr>
          <p:nvPr/>
        </p:nvGrpSpPr>
        <p:grpSpPr bwMode="auto">
          <a:xfrm>
            <a:off x="357188" y="1422400"/>
            <a:ext cx="8123237" cy="800100"/>
            <a:chOff x="346506" y="1047078"/>
            <a:chExt cx="8123019" cy="800338"/>
          </a:xfrm>
        </p:grpSpPr>
        <p:grpSp>
          <p:nvGrpSpPr>
            <p:cNvPr id="11283" name="그룹 36">
              <a:extLst>
                <a:ext uri="{FF2B5EF4-FFF2-40B4-BE49-F238E27FC236}">
                  <a16:creationId xmlns:a16="http://schemas.microsoft.com/office/drawing/2014/main" id="{33CCFAB5-770C-C8D4-1049-34CCFADE0C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6506" y="1047078"/>
              <a:ext cx="8123019" cy="800338"/>
              <a:chOff x="346506" y="2152104"/>
              <a:chExt cx="8123019" cy="800338"/>
            </a:xfrm>
          </p:grpSpPr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D0799C83-1A24-A3F4-0F2F-5E1342652128}"/>
                  </a:ext>
                </a:extLst>
              </p:cNvPr>
              <p:cNvSpPr/>
              <p:nvPr/>
            </p:nvSpPr>
            <p:spPr>
              <a:xfrm>
                <a:off x="346506" y="2152104"/>
                <a:ext cx="8123019" cy="8003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ko-KR" altLang="en-US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조기졸업신청자는 </a:t>
                </a:r>
                <a:r>
                  <a:rPr lang="ko-KR" altLang="en-US" sz="11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신청 당시 졸업예정자가 아니기 때문에 </a:t>
                </a:r>
                <a:r>
                  <a:rPr lang="ko-KR" altLang="en-US" sz="14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반드시 최소 수강신청 학점</a:t>
                </a:r>
                <a:r>
                  <a:rPr lang="en-US" altLang="ko-KR" sz="14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</a:t>
                </a:r>
                <a:r>
                  <a:rPr lang="en-US" altLang="ko-KR" sz="16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10</a:t>
                </a:r>
                <a:r>
                  <a:rPr lang="ko-KR" altLang="en-US" sz="16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학점</a:t>
                </a:r>
                <a:r>
                  <a:rPr lang="en-US" altLang="ko-KR" sz="14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 </a:t>
                </a:r>
                <a:r>
                  <a:rPr lang="ko-KR" altLang="en-US" sz="1400" u="sng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이상 수강신청  해야 함</a:t>
                </a:r>
                <a:endParaRPr lang="en-US" altLang="ko-KR" sz="14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  <a:defRPr/>
                </a:pPr>
                <a:r>
                  <a:rPr lang="en-US" altLang="ko-KR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          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조기졸업 결재가 단과대학에서 완료 되면 당해 학기 졸업예정자가 됨</a:t>
                </a:r>
                <a:endParaRPr lang="ko-KR" altLang="en-US" sz="1400" spc="-150" dirty="0">
                  <a:solidFill>
                    <a:schemeClr val="tx2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11286" name="그림 6">
                <a:extLst>
                  <a:ext uri="{FF2B5EF4-FFF2-40B4-BE49-F238E27FC236}">
                    <a16:creationId xmlns:a16="http://schemas.microsoft.com/office/drawing/2014/main" id="{2643E4A0-67F9-EC79-31BE-4227AAF7DD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638" y="2239963"/>
                <a:ext cx="258762" cy="250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" name="오른쪽 화살표 2">
              <a:extLst>
                <a:ext uri="{FF2B5EF4-FFF2-40B4-BE49-F238E27FC236}">
                  <a16:creationId xmlns:a16="http://schemas.microsoft.com/office/drawing/2014/main" id="{6A254B9E-A1FE-B8AA-698C-BCC8BABC3D98}"/>
                </a:ext>
              </a:extLst>
            </p:cNvPr>
            <p:cNvSpPr/>
            <p:nvPr/>
          </p:nvSpPr>
          <p:spPr>
            <a:xfrm>
              <a:off x="743370" y="1558405"/>
              <a:ext cx="225419" cy="125450"/>
            </a:xfrm>
            <a:prstGeom prst="rightArrow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1272" name="그룹 8">
            <a:extLst>
              <a:ext uri="{FF2B5EF4-FFF2-40B4-BE49-F238E27FC236}">
                <a16:creationId xmlns:a16="http://schemas.microsoft.com/office/drawing/2014/main" id="{F380FF28-CC92-7EBC-767F-7A3E97D739E2}"/>
              </a:ext>
            </a:extLst>
          </p:cNvPr>
          <p:cNvGrpSpPr>
            <a:grpSpLocks/>
          </p:cNvGrpSpPr>
          <p:nvPr/>
        </p:nvGrpSpPr>
        <p:grpSpPr bwMode="auto">
          <a:xfrm>
            <a:off x="373063" y="3184527"/>
            <a:ext cx="7141699" cy="722955"/>
            <a:chOff x="373700" y="3183872"/>
            <a:chExt cx="7139280" cy="725949"/>
          </a:xfrm>
        </p:grpSpPr>
        <p:sp>
          <p:nvSpPr>
            <p:cNvPr id="53" name="직사각형 52">
              <a:extLst>
                <a:ext uri="{FF2B5EF4-FFF2-40B4-BE49-F238E27FC236}">
                  <a16:creationId xmlns:a16="http://schemas.microsoft.com/office/drawing/2014/main" id="{BCC09E0C-CFEB-E1B0-7B42-8B81E6BBF427}"/>
                </a:ext>
              </a:extLst>
            </p:cNvPr>
            <p:cNvSpPr/>
            <p:nvPr/>
          </p:nvSpPr>
          <p:spPr>
            <a:xfrm>
              <a:off x="373700" y="3183872"/>
              <a:ext cx="7139280" cy="7259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 신청자도 이어지는 계절학기</a:t>
              </a: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(2023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학년도  여름 계절학기</a:t>
              </a: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까지 반영하여 졸업사정 함</a:t>
              </a:r>
              <a:endParaRPr lang="en-US" altLang="ko-KR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lnSpc>
                  <a:spcPct val="20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- </a:t>
              </a:r>
              <a:r>
                <a:rPr lang="ko-KR" altLang="en-US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단</a:t>
              </a:r>
              <a:r>
                <a:rPr lang="en-US" altLang="ko-KR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계절학기</a:t>
              </a:r>
              <a:r>
                <a:rPr lang="en-US" altLang="ko-KR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(2023</a:t>
              </a:r>
              <a:r>
                <a:rPr lang="ko-KR" altLang="en-US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학년도 여름 계절학기</a:t>
              </a:r>
              <a:r>
                <a:rPr lang="en-US" altLang="ko-KR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sz="12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로 개설되는 사회봉사는 제외</a:t>
              </a:r>
              <a:r>
                <a:rPr lang="ko-KR" altLang="en-US" sz="12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됨</a:t>
              </a:r>
              <a:endParaRPr lang="ko-KR" altLang="en-US" sz="1200" spc="-15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1282" name="그림 6">
              <a:extLst>
                <a:ext uri="{FF2B5EF4-FFF2-40B4-BE49-F238E27FC236}">
                  <a16:creationId xmlns:a16="http://schemas.microsoft.com/office/drawing/2014/main" id="{DF00E9B7-678E-4792-612A-147C83E256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638" y="3282785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3" name="그룹 56">
            <a:extLst>
              <a:ext uri="{FF2B5EF4-FFF2-40B4-BE49-F238E27FC236}">
                <a16:creationId xmlns:a16="http://schemas.microsoft.com/office/drawing/2014/main" id="{0DACFE50-F3BB-9D1C-960D-2CDD6959D23B}"/>
              </a:ext>
            </a:extLst>
          </p:cNvPr>
          <p:cNvGrpSpPr>
            <a:grpSpLocks/>
          </p:cNvGrpSpPr>
          <p:nvPr/>
        </p:nvGrpSpPr>
        <p:grpSpPr bwMode="auto">
          <a:xfrm>
            <a:off x="373063" y="4035425"/>
            <a:ext cx="8415337" cy="369888"/>
            <a:chOff x="350317" y="2273345"/>
            <a:chExt cx="8415292" cy="370367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F7F39FB3-F04B-719D-A327-7C375ECF81C9}"/>
                </a:ext>
              </a:extLst>
            </p:cNvPr>
            <p:cNvSpPr/>
            <p:nvPr/>
          </p:nvSpPr>
          <p:spPr>
            <a:xfrm>
              <a:off x="350317" y="2273345"/>
              <a:ext cx="8415292" cy="3703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400" u="sng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 신청이 결재가 되었다고 하여 무조건 졸업이 되는 것이 아니며</a:t>
              </a: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조기졸업요건을 갖추어야만 졸업가능 함</a:t>
              </a:r>
              <a:endParaRPr lang="ko-KR" altLang="en-US" sz="1400" spc="-15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1280" name="그림 6">
              <a:extLst>
                <a:ext uri="{FF2B5EF4-FFF2-40B4-BE49-F238E27FC236}">
                  <a16:creationId xmlns:a16="http://schemas.microsoft.com/office/drawing/2014/main" id="{BB58EB47-5299-09C7-51BA-3EF0A73AF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790" y="2362045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4" name="그룹 5">
            <a:extLst>
              <a:ext uri="{FF2B5EF4-FFF2-40B4-BE49-F238E27FC236}">
                <a16:creationId xmlns:a16="http://schemas.microsoft.com/office/drawing/2014/main" id="{EC411556-4000-B651-A2EC-CE40BFBD3317}"/>
              </a:ext>
            </a:extLst>
          </p:cNvPr>
          <p:cNvGrpSpPr>
            <a:grpSpLocks/>
          </p:cNvGrpSpPr>
          <p:nvPr/>
        </p:nvGrpSpPr>
        <p:grpSpPr bwMode="auto">
          <a:xfrm>
            <a:off x="401638" y="4716462"/>
            <a:ext cx="7952439" cy="1112099"/>
            <a:chOff x="401638" y="4717013"/>
            <a:chExt cx="7951112" cy="1110856"/>
          </a:xfrm>
        </p:grpSpPr>
        <p:grpSp>
          <p:nvGrpSpPr>
            <p:cNvPr id="11275" name="그룹 59">
              <a:extLst>
                <a:ext uri="{FF2B5EF4-FFF2-40B4-BE49-F238E27FC236}">
                  <a16:creationId xmlns:a16="http://schemas.microsoft.com/office/drawing/2014/main" id="{60D58FB9-3799-F781-8EBC-B6AA485ACC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1638" y="4717013"/>
              <a:ext cx="7951112" cy="1110856"/>
              <a:chOff x="367557" y="3613831"/>
              <a:chExt cx="7951112" cy="1110856"/>
            </a:xfrm>
          </p:grpSpPr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4148C394-A964-653E-31C4-417CA568111C}"/>
                  </a:ext>
                </a:extLst>
              </p:cNvPr>
              <p:cNvSpPr/>
              <p:nvPr/>
            </p:nvSpPr>
            <p:spPr>
              <a:xfrm>
                <a:off x="373589" y="3613831"/>
                <a:ext cx="7945080" cy="11108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ko-KR" altLang="en-US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조기졸업 신청자가 신청학기에 졸업자격을 갖추지 못하면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rgbClr val="FF0000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조기졸업 탈락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됨</a:t>
                </a:r>
                <a:endPara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  <a:defRPr/>
                </a:pPr>
                <a:r>
                  <a:rPr lang="en-US" altLang="ko-KR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       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다음 학기를 등록 후 이수하여야  하며</a:t>
                </a:r>
                <a:r>
                  <a:rPr lang="en-US" altLang="ko-KR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, </a:t>
                </a: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rgbClr val="FF0000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배정장학생 선발에서 제외됨</a:t>
                </a:r>
                <a:endPara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6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rgbClr val="FF0000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</a:t>
                </a:r>
                <a:r>
                  <a:rPr lang="en-US" altLang="ko-KR" sz="1400" dirty="0"/>
                  <a:t>※</a:t>
                </a:r>
                <a:r>
                  <a:rPr lang="en-US" altLang="ko-KR" sz="1200" dirty="0"/>
                  <a:t> </a:t>
                </a:r>
                <a:r>
                  <a:rPr lang="en-US" altLang="ko-KR" sz="12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6</a:t>
                </a:r>
                <a:r>
                  <a:rPr lang="ko-KR" altLang="en-US" sz="12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 조기졸업 신청자가 조기졸업 탈락할 경우</a:t>
                </a:r>
                <a:r>
                  <a:rPr lang="en-US" altLang="ko-KR" sz="12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, 7</a:t>
                </a:r>
                <a:r>
                  <a:rPr lang="ko-KR" altLang="en-US" sz="12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학기에  다시 조기졸업 신청 가능함 </a:t>
                </a:r>
                <a:r>
                  <a:rPr lang="en-US" altLang="ko-KR" sz="105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3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(2017 </a:t>
                </a:r>
                <a:r>
                  <a:rPr lang="ko-KR" altLang="en-US" sz="105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3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학번부터는 </a:t>
                </a:r>
                <a:r>
                  <a:rPr lang="en-US" altLang="ko-KR" sz="105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3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r>
                  <a:rPr lang="ko-KR" altLang="en-US" sz="105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3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학기 조기졸업신청만 가능</a:t>
                </a:r>
                <a:r>
                  <a:rPr lang="en-US" altLang="ko-KR" sz="105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3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)</a:t>
                </a:r>
                <a:endParaRPr lang="ko-KR" altLang="en-US" sz="1050" spc="-150" dirty="0">
                  <a:solidFill>
                    <a:schemeClr val="accent3">
                      <a:lumMod val="7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11278" name="그림 6">
                <a:extLst>
                  <a:ext uri="{FF2B5EF4-FFF2-40B4-BE49-F238E27FC236}">
                    <a16:creationId xmlns:a16="http://schemas.microsoft.com/office/drawing/2014/main" id="{2886F10C-1B1A-1C88-B9DE-480CC4A15E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557" y="3693970"/>
                <a:ext cx="258762" cy="250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" name="오른쪽 화살표 4">
              <a:extLst>
                <a:ext uri="{FF2B5EF4-FFF2-40B4-BE49-F238E27FC236}">
                  <a16:creationId xmlns:a16="http://schemas.microsoft.com/office/drawing/2014/main" id="{ED09C0FC-F17D-B56E-550D-EE9C3462B2B8}"/>
                </a:ext>
              </a:extLst>
            </p:cNvPr>
            <p:cNvSpPr/>
            <p:nvPr/>
          </p:nvSpPr>
          <p:spPr>
            <a:xfrm>
              <a:off x="738132" y="5240302"/>
              <a:ext cx="219038" cy="115757"/>
            </a:xfrm>
            <a:prstGeom prst="rightArrow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그림 4">
            <a:extLst>
              <a:ext uri="{FF2B5EF4-FFF2-40B4-BE49-F238E27FC236}">
                <a16:creationId xmlns:a16="http://schemas.microsoft.com/office/drawing/2014/main" id="{7E839D19-E6B3-1FCE-CD3F-B820D6465E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1438"/>
            <a:ext cx="34448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D182C33A-205B-EAF6-BA82-9818013E9085}"/>
              </a:ext>
            </a:extLst>
          </p:cNvPr>
          <p:cNvSpPr/>
          <p:nvPr/>
        </p:nvSpPr>
        <p:spPr>
          <a:xfrm>
            <a:off x="562882" y="45696"/>
            <a:ext cx="1035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유의사항 </a:t>
            </a:r>
            <a:endParaRPr lang="ko-KR" altLang="en-US" sz="16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9D6A2929-BC58-F12E-5217-51F5781D4C27}"/>
              </a:ext>
            </a:extLst>
          </p:cNvPr>
          <p:cNvSpPr/>
          <p:nvPr/>
        </p:nvSpPr>
        <p:spPr>
          <a:xfrm>
            <a:off x="447639" y="3068960"/>
            <a:ext cx="6572633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조기졸업을 취소하고자 할 경우</a:t>
            </a:r>
            <a:r>
              <a:rPr lang="en-US" altLang="ko-KR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u="sng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기말고사 전까지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본인이 소속 대학 행정팀에 신청</a:t>
            </a:r>
            <a:endParaRPr lang="en-US" altLang="ko-KR" sz="1400" spc="-150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  <a:defRPr/>
            </a:pPr>
            <a:r>
              <a:rPr lang="en-US" altLang="ko-KR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소속 행정팀에서 조기졸업 취소여부를 결정하여 학사팀으로 추후 절차 진행</a:t>
            </a:r>
            <a:endParaRPr lang="en-US" altLang="ko-KR" sz="1400" spc="-150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  <a:defRPr/>
            </a:pPr>
            <a:r>
              <a:rPr lang="en-US" altLang="ko-KR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배정장학에서 제외될 수 있음</a:t>
            </a:r>
            <a:endParaRPr lang="ko-KR" altLang="en-US" sz="1400" spc="-150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317" name="그림 6">
            <a:extLst>
              <a:ext uri="{FF2B5EF4-FFF2-40B4-BE49-F238E27FC236}">
                <a16:creationId xmlns:a16="http://schemas.microsoft.com/office/drawing/2014/main" id="{96C3F770-1823-3B94-1DC8-AB7574ECC4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14" y="3133725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8" name="그룹 14">
            <a:extLst>
              <a:ext uri="{FF2B5EF4-FFF2-40B4-BE49-F238E27FC236}">
                <a16:creationId xmlns:a16="http://schemas.microsoft.com/office/drawing/2014/main" id="{41ED48F5-5E71-8CF6-0143-FF9D18C8FEB4}"/>
              </a:ext>
            </a:extLst>
          </p:cNvPr>
          <p:cNvGrpSpPr>
            <a:grpSpLocks/>
          </p:cNvGrpSpPr>
          <p:nvPr/>
        </p:nvGrpSpPr>
        <p:grpSpPr bwMode="auto">
          <a:xfrm>
            <a:off x="455613" y="842963"/>
            <a:ext cx="8355012" cy="1993900"/>
            <a:chOff x="396237" y="4216202"/>
            <a:chExt cx="8355789" cy="1994378"/>
          </a:xfrm>
        </p:grpSpPr>
        <p:grpSp>
          <p:nvGrpSpPr>
            <p:cNvPr id="13327" name="그룹 15">
              <a:extLst>
                <a:ext uri="{FF2B5EF4-FFF2-40B4-BE49-F238E27FC236}">
                  <a16:creationId xmlns:a16="http://schemas.microsoft.com/office/drawing/2014/main" id="{8BF49BE6-3C4F-3DE9-3B94-8818520021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3069" y="4216202"/>
              <a:ext cx="8328957" cy="1994378"/>
              <a:chOff x="419756" y="4314347"/>
              <a:chExt cx="8328957" cy="1994378"/>
            </a:xfrm>
          </p:grpSpPr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2FBBEFEE-7157-BDAE-2D56-EC2925042059}"/>
                  </a:ext>
                </a:extLst>
              </p:cNvPr>
              <p:cNvSpPr/>
              <p:nvPr/>
            </p:nvSpPr>
            <p:spPr>
              <a:xfrm>
                <a:off x="419756" y="4314347"/>
                <a:ext cx="1386918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ko-KR" altLang="en-US" sz="1400" spc="-15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    조기졸업 탈락</a:t>
                </a:r>
                <a:endParaRPr lang="ko-KR" altLang="en-US" sz="1400" spc="-150" dirty="0"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grpSp>
            <p:nvGrpSpPr>
              <p:cNvPr id="13330" name="그룹 52">
                <a:extLst>
                  <a:ext uri="{FF2B5EF4-FFF2-40B4-BE49-F238E27FC236}">
                    <a16:creationId xmlns:a16="http://schemas.microsoft.com/office/drawing/2014/main" id="{639C5603-22F1-6E81-B891-FEFCA992EBC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66725" y="4687888"/>
                <a:ext cx="8281988" cy="1620837"/>
                <a:chOff x="508000" y="5619750"/>
                <a:chExt cx="8425364" cy="708568"/>
              </a:xfrm>
            </p:grpSpPr>
            <p:sp>
              <p:nvSpPr>
                <p:cNvPr id="20" name="직사각형 19">
                  <a:extLst>
                    <a:ext uri="{FF2B5EF4-FFF2-40B4-BE49-F238E27FC236}">
                      <a16:creationId xmlns:a16="http://schemas.microsoft.com/office/drawing/2014/main" id="{8F309CA7-80EE-BF56-0AB5-24EA12F52298}"/>
                    </a:ext>
                  </a:extLst>
                </p:cNvPr>
                <p:cNvSpPr/>
                <p:nvPr/>
              </p:nvSpPr>
              <p:spPr>
                <a:xfrm>
                  <a:off x="555671" y="5619580"/>
                  <a:ext cx="8377693" cy="708738"/>
                </a:xfrm>
                <a:prstGeom prst="rect">
                  <a:avLst/>
                </a:prstGeom>
                <a:noFill/>
                <a:ln w="127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lnSpc>
                      <a:spcPct val="150000"/>
                    </a:lnSpc>
                    <a:defRPr/>
                  </a:pPr>
                  <a:endParaRPr lang="en-US" altLang="ko-KR" sz="1100" spc="-12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21" name="직사각형 20">
                  <a:extLst>
                    <a:ext uri="{FF2B5EF4-FFF2-40B4-BE49-F238E27FC236}">
                      <a16:creationId xmlns:a16="http://schemas.microsoft.com/office/drawing/2014/main" id="{DB8F171E-0EC7-9930-B754-E9A52A6366F9}"/>
                    </a:ext>
                  </a:extLst>
                </p:cNvPr>
                <p:cNvSpPr/>
                <p:nvPr/>
              </p:nvSpPr>
              <p:spPr bwMode="auto">
                <a:xfrm>
                  <a:off x="1300790" y="5658731"/>
                  <a:ext cx="7485811" cy="669587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171450" indent="-171450">
                    <a:lnSpc>
                      <a:spcPct val="150000"/>
                    </a:lnSpc>
                    <a:buFontTx/>
                    <a:buChar char="-"/>
                    <a:defRPr/>
                  </a:pP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졸업요건을 하나라도 통과하지 못할 시 졸업사정에서 탈락</a:t>
                  </a: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(</a:t>
                  </a: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무조건 낙제</a:t>
                  </a: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)</a:t>
                  </a:r>
                </a:p>
                <a:p>
                  <a:pPr>
                    <a:lnSpc>
                      <a:spcPct val="150000"/>
                    </a:lnSpc>
                    <a:defRPr/>
                  </a:pPr>
                  <a:r>
                    <a:rPr lang="en-US" altLang="ko-KR" sz="11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    </a:t>
                  </a:r>
                  <a:r>
                    <a:rPr lang="en-US" altLang="ko-KR" sz="1100" dirty="0">
                      <a:solidFill>
                        <a:schemeClr val="tx1"/>
                      </a:solidFill>
                    </a:rPr>
                    <a:t>※ </a:t>
                  </a:r>
                  <a:r>
                    <a:rPr lang="ko-KR" altLang="en-US" sz="11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간혹 조기졸업의 </a:t>
                  </a:r>
                  <a:r>
                    <a:rPr lang="ko-KR" altLang="en-US" sz="1100" b="1" u="sng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신청자격</a:t>
                  </a:r>
                  <a:r>
                    <a:rPr lang="ko-KR" altLang="en-US" sz="11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을 졸업가능요건으로 잘못 이해하는 학생들이 있음</a:t>
                  </a:r>
                  <a:endParaRPr lang="en-US" altLang="ko-KR" sz="11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  <a:p>
                  <a:pPr>
                    <a:lnSpc>
                      <a:spcPct val="150000"/>
                    </a:lnSpc>
                    <a:defRPr/>
                  </a:pPr>
                  <a:r>
                    <a:rPr lang="en-US" altLang="ko-KR" sz="11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        -&gt; </a:t>
                  </a:r>
                  <a:r>
                    <a:rPr lang="ko-KR" altLang="en-US" sz="11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조기졸업도 본인에게 해당되는 모든 졸업요건을 갖추어야 졸업 가능함</a:t>
                  </a:r>
                  <a:endParaRPr lang="en-US" altLang="ko-KR" sz="11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  <a:p>
                  <a:pPr>
                    <a:lnSpc>
                      <a:spcPct val="150000"/>
                    </a:lnSpc>
                    <a:defRPr/>
                  </a:pP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- </a:t>
                  </a: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해당학기 졸업 시 누적 평점평균</a:t>
                  </a: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(F</a:t>
                  </a: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포함</a:t>
                  </a: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)</a:t>
                  </a: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이 </a:t>
                  </a:r>
                  <a:r>
                    <a:rPr lang="en-US" altLang="ko-KR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4.0 </a:t>
                  </a:r>
                  <a:r>
                    <a:rPr lang="ko-KR" altLang="en-US" sz="1200" b="1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2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미만일 경우 졸업사정에서 탈락</a:t>
                  </a:r>
                  <a:endParaRPr lang="en-US" altLang="ko-KR" sz="1200" b="1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2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  <a:p>
                  <a:pPr marL="171450" indent="-171450">
                    <a:lnSpc>
                      <a:spcPct val="150000"/>
                    </a:lnSpc>
                    <a:buFontTx/>
                    <a:buChar char="-"/>
                    <a:defRPr/>
                  </a:pPr>
                  <a:r>
                    <a:rPr lang="ko-KR" altLang="en-US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다중</a:t>
                  </a:r>
                  <a:r>
                    <a:rPr lang="en-US" altLang="ko-KR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/</a:t>
                  </a:r>
                  <a:r>
                    <a:rPr lang="ko-KR" altLang="en-US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부전공 이수자 중 해당 전공의 학위수여 요건을 충족하지 못한 자는 졸업사정에서 탈락</a:t>
                  </a:r>
                  <a:endParaRPr lang="en-US" altLang="ko-KR" sz="1200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tx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  <a:p>
                  <a:pPr>
                    <a:lnSpc>
                      <a:spcPct val="150000"/>
                    </a:lnSpc>
                    <a:defRPr/>
                  </a:pPr>
                  <a:r>
                    <a:rPr lang="en-US" altLang="ko-KR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   (</a:t>
                  </a:r>
                  <a:r>
                    <a:rPr lang="ko-KR" altLang="en-US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조기졸업 대상에서 제외</a:t>
                  </a:r>
                  <a:r>
                    <a:rPr lang="en-US" altLang="ko-KR" sz="1200" dirty="0">
                      <a:ln>
                        <a:solidFill>
                          <a:schemeClr val="bg1">
                            <a:alpha val="16000"/>
                          </a:schemeClr>
                        </a:solidFill>
                      </a:ln>
                      <a:solidFill>
                        <a:schemeClr val="tx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)</a:t>
                  </a:r>
                  <a:endParaRPr lang="en-US" altLang="ko-KR" dirty="0">
                    <a:ln>
                      <a:solidFill>
                        <a:schemeClr val="bg1">
                          <a:alpha val="1600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</p:grpSp>
        <p:pic>
          <p:nvPicPr>
            <p:cNvPr id="13328" name="그림 6">
              <a:extLst>
                <a:ext uri="{FF2B5EF4-FFF2-40B4-BE49-F238E27FC236}">
                  <a16:creationId xmlns:a16="http://schemas.microsoft.com/office/drawing/2014/main" id="{E87BF737-7CB1-806A-BA5E-60791D68D7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37" y="4244677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19" name="그룹 6">
            <a:extLst>
              <a:ext uri="{FF2B5EF4-FFF2-40B4-BE49-F238E27FC236}">
                <a16:creationId xmlns:a16="http://schemas.microsoft.com/office/drawing/2014/main" id="{BA180F41-68F6-4E83-7018-7CA24AAB510F}"/>
              </a:ext>
            </a:extLst>
          </p:cNvPr>
          <p:cNvGrpSpPr>
            <a:grpSpLocks/>
          </p:cNvGrpSpPr>
          <p:nvPr/>
        </p:nvGrpSpPr>
        <p:grpSpPr bwMode="auto">
          <a:xfrm>
            <a:off x="760413" y="1693863"/>
            <a:ext cx="415925" cy="654050"/>
            <a:chOff x="846414" y="5517263"/>
            <a:chExt cx="415925" cy="654410"/>
          </a:xfrm>
        </p:grpSpPr>
        <p:pic>
          <p:nvPicPr>
            <p:cNvPr id="13323" name="그림 21">
              <a:extLst>
                <a:ext uri="{FF2B5EF4-FFF2-40B4-BE49-F238E27FC236}">
                  <a16:creationId xmlns:a16="http://schemas.microsoft.com/office/drawing/2014/main" id="{1D8A9EFF-8A8E-757B-E83B-CFBF65699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414" y="5517263"/>
              <a:ext cx="415925" cy="515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포인트가 5개인 별 23">
              <a:extLst>
                <a:ext uri="{FF2B5EF4-FFF2-40B4-BE49-F238E27FC236}">
                  <a16:creationId xmlns:a16="http://schemas.microsoft.com/office/drawing/2014/main" id="{6B78A6D0-1E3F-1B87-29AE-5BF70C165EA1}"/>
                </a:ext>
              </a:extLst>
            </p:cNvPr>
            <p:cNvSpPr/>
            <p:nvPr/>
          </p:nvSpPr>
          <p:spPr bwMode="auto">
            <a:xfrm flipH="1">
              <a:off x="1032151" y="6104961"/>
              <a:ext cx="66675" cy="667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5" name="포인트가 5개인 별 24">
              <a:extLst>
                <a:ext uri="{FF2B5EF4-FFF2-40B4-BE49-F238E27FC236}">
                  <a16:creationId xmlns:a16="http://schemas.microsoft.com/office/drawing/2014/main" id="{C500E93C-2AC2-27D6-3CFF-BD489C968DA5}"/>
                </a:ext>
              </a:extLst>
            </p:cNvPr>
            <p:cNvSpPr/>
            <p:nvPr/>
          </p:nvSpPr>
          <p:spPr bwMode="auto">
            <a:xfrm>
              <a:off x="1171851" y="6104961"/>
              <a:ext cx="66675" cy="667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포인트가 5개인 별 25">
              <a:extLst>
                <a:ext uri="{FF2B5EF4-FFF2-40B4-BE49-F238E27FC236}">
                  <a16:creationId xmlns:a16="http://schemas.microsoft.com/office/drawing/2014/main" id="{537E279A-BD73-3DD0-B8A1-01D7CCD2B6EC}"/>
                </a:ext>
              </a:extLst>
            </p:cNvPr>
            <p:cNvSpPr/>
            <p:nvPr/>
          </p:nvSpPr>
          <p:spPr bwMode="auto">
            <a:xfrm flipH="1">
              <a:off x="879751" y="6104961"/>
              <a:ext cx="66675" cy="66712"/>
            </a:xfrm>
            <a:prstGeom prst="star5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3320" name="그룹 26">
            <a:extLst>
              <a:ext uri="{FF2B5EF4-FFF2-40B4-BE49-F238E27FC236}">
                <a16:creationId xmlns:a16="http://schemas.microsoft.com/office/drawing/2014/main" id="{E4F32564-5A32-B7F0-0142-3E588216820B}"/>
              </a:ext>
            </a:extLst>
          </p:cNvPr>
          <p:cNvGrpSpPr>
            <a:grpSpLocks/>
          </p:cNvGrpSpPr>
          <p:nvPr/>
        </p:nvGrpSpPr>
        <p:grpSpPr bwMode="auto">
          <a:xfrm>
            <a:off x="455613" y="4413250"/>
            <a:ext cx="4926012" cy="369888"/>
            <a:chOff x="350317" y="2151747"/>
            <a:chExt cx="4925546" cy="368777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B2226376-10CC-9F1C-2B77-29F80C571CAB}"/>
                </a:ext>
              </a:extLst>
            </p:cNvPr>
            <p:cNvSpPr/>
            <p:nvPr/>
          </p:nvSpPr>
          <p:spPr>
            <a:xfrm>
              <a:off x="350317" y="2151747"/>
              <a:ext cx="4925546" cy="368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조기졸업예정자는 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학사학위취득유예</a:t>
              </a: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졸업유보</a:t>
              </a:r>
              <a:r>
                <a:rPr lang="en-US" altLang="ko-KR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1400" spc="-150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신청할 수 없음</a:t>
              </a:r>
              <a:endParaRPr lang="ko-KR" altLang="en-US" sz="1400" spc="-150" dirty="0">
                <a:solidFill>
                  <a:schemeClr val="tx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3322" name="그림 6">
              <a:extLst>
                <a:ext uri="{FF2B5EF4-FFF2-40B4-BE49-F238E27FC236}">
                  <a16:creationId xmlns:a16="http://schemas.microsoft.com/office/drawing/2014/main" id="{50E903F9-336D-3D58-FF33-33680FF1C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638" y="2239963"/>
              <a:ext cx="258762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그림 4">
            <a:extLst>
              <a:ext uri="{FF2B5EF4-FFF2-40B4-BE49-F238E27FC236}">
                <a16:creationId xmlns:a16="http://schemas.microsoft.com/office/drawing/2014/main" id="{493EBBD7-D503-33F2-67AA-C7713FA9F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1438"/>
            <a:ext cx="34448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CEFE949D-13D2-BB62-F5EC-73FEA57B1A00}"/>
              </a:ext>
            </a:extLst>
          </p:cNvPr>
          <p:cNvSpPr/>
          <p:nvPr/>
        </p:nvSpPr>
        <p:spPr>
          <a:xfrm>
            <a:off x="562882" y="45696"/>
            <a:ext cx="849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문의처 </a:t>
            </a:r>
            <a:endParaRPr lang="ko-KR" altLang="en-US" sz="1600" spc="-150" dirty="0">
              <a:solidFill>
                <a:schemeClr val="tx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2671F94D-4E7E-5E3B-5C92-ECB89432E73E}"/>
              </a:ext>
            </a:extLst>
          </p:cNvPr>
          <p:cNvSpPr/>
          <p:nvPr/>
        </p:nvSpPr>
        <p:spPr>
          <a:xfrm>
            <a:off x="419756" y="921893"/>
            <a:ext cx="6845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1400" spc="-150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 및 결재에 관한 자세한 문의는 본인 소속 단과대학 행정팀으로 연락하시기 바랍니다</a:t>
            </a:r>
            <a:endParaRPr lang="ko-KR" altLang="en-US" sz="1400" spc="-150" dirty="0">
              <a:solidFill>
                <a:schemeClr val="tx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365" name="그림 6">
            <a:extLst>
              <a:ext uri="{FF2B5EF4-FFF2-40B4-BE49-F238E27FC236}">
                <a16:creationId xmlns:a16="http://schemas.microsoft.com/office/drawing/2014/main" id="{97B00782-6C37-6D4E-F0B9-563CC71FB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1008063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6" name="그룹 15">
            <a:extLst>
              <a:ext uri="{FF2B5EF4-FFF2-40B4-BE49-F238E27FC236}">
                <a16:creationId xmlns:a16="http://schemas.microsoft.com/office/drawing/2014/main" id="{F328AE7E-8399-A709-7180-86B64DEB688A}"/>
              </a:ext>
            </a:extLst>
          </p:cNvPr>
          <p:cNvGrpSpPr>
            <a:grpSpLocks/>
          </p:cNvGrpSpPr>
          <p:nvPr/>
        </p:nvGrpSpPr>
        <p:grpSpPr bwMode="auto">
          <a:xfrm>
            <a:off x="6804025" y="5157788"/>
            <a:ext cx="1566863" cy="960437"/>
            <a:chOff x="7553192" y="5744966"/>
            <a:chExt cx="1062093" cy="673100"/>
          </a:xfrm>
        </p:grpSpPr>
        <p:pic>
          <p:nvPicPr>
            <p:cNvPr id="15418" name="그림 1">
              <a:extLst>
                <a:ext uri="{FF2B5EF4-FFF2-40B4-BE49-F238E27FC236}">
                  <a16:creationId xmlns:a16="http://schemas.microsoft.com/office/drawing/2014/main" id="{17D6466E-A152-8267-74B6-EBE772C38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3192" y="5933908"/>
              <a:ext cx="452733" cy="484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19" name="그림 2">
              <a:extLst>
                <a:ext uri="{FF2B5EF4-FFF2-40B4-BE49-F238E27FC236}">
                  <a16:creationId xmlns:a16="http://schemas.microsoft.com/office/drawing/2014/main" id="{A7715F63-17D1-F999-292C-965DC0F898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37828" y="5987262"/>
              <a:ext cx="477457" cy="4300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20" name="그림 4">
              <a:extLst>
                <a:ext uri="{FF2B5EF4-FFF2-40B4-BE49-F238E27FC236}">
                  <a16:creationId xmlns:a16="http://schemas.microsoft.com/office/drawing/2014/main" id="{B80E633B-923F-839A-4A56-1D16117EF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4410" y="5744966"/>
              <a:ext cx="343430" cy="344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B63E5D3-EB51-DADE-8747-B76FE0F47B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520776"/>
              </p:ext>
            </p:extLst>
          </p:nvPr>
        </p:nvGraphicFramePr>
        <p:xfrm>
          <a:off x="750888" y="1400175"/>
          <a:ext cx="7416800" cy="2908944"/>
        </p:xfrm>
        <a:graphic>
          <a:graphicData uri="http://schemas.openxmlformats.org/drawingml/2006/table">
            <a:tbl>
              <a:tblPr/>
              <a:tblGrid>
                <a:gridCol w="1899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8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27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6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31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단과대학명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36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 화 번 호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36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단과대학명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36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 화 번 호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36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공과대학 </a:t>
                      </a:r>
                      <a:r>
                        <a:rPr lang="ko-KR" altLang="en-US" sz="1000" kern="0" spc="0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2220-3110~7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경제금융대학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2220-1012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WCD</a:t>
                      </a: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건설환경공학과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2220-0320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2220-2434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소프트웨어 </a:t>
                      </a:r>
                      <a:r>
                        <a:rPr lang="ko-KR" altLang="en-US" sz="1000" kern="0" spc="0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2220-3133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사범대학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2220-1092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인문과학대학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2220-0730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생활과학대학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2220-1173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사회과학대학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2220-2304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국제학부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2220-0281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자연과학대학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2220-0885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예술</a:t>
                      </a:r>
                      <a:r>
                        <a:rPr lang="en-US" altLang="ko-KR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체육대학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2220-1315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5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정책과학대학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>
                      <a:noFill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2220-2764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산업융합학부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0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2220-2362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6" marB="17906" anchor="ctr">
                    <a:lnL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556</Words>
  <Application>Microsoft Office PowerPoint</Application>
  <PresentationFormat>화면 슬라이드 쇼(4:3)</PresentationFormat>
  <Paragraphs>93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HY견고딕</vt:lpstr>
      <vt:lpstr>굴림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XXXX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USER00</dc:creator>
  <cp:lastModifiedBy>ParkEunbyeol</cp:lastModifiedBy>
  <cp:revision>146</cp:revision>
  <cp:lastPrinted>2020-02-29T05:22:40Z</cp:lastPrinted>
  <dcterms:created xsi:type="dcterms:W3CDTF">2012-08-03T01:24:11Z</dcterms:created>
  <dcterms:modified xsi:type="dcterms:W3CDTF">2023-02-21T01:12:07Z</dcterms:modified>
</cp:coreProperties>
</file>